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63" r:id="rId5"/>
    <p:sldId id="258" r:id="rId6"/>
    <p:sldId id="259" r:id="rId7"/>
    <p:sldId id="261" r:id="rId8"/>
    <p:sldId id="262" r:id="rId9"/>
    <p:sldId id="264" r:id="rId10"/>
    <p:sldId id="266"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2/24/16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How did the U.S. Become Globally </a:t>
            </a:r>
            <a:r>
              <a:rPr lang="en-US" sz="4800" dirty="0"/>
              <a:t>C</a:t>
            </a:r>
            <a:r>
              <a:rPr lang="en-US" sz="4800" dirty="0" smtClean="0"/>
              <a:t>onnected?</a:t>
            </a:r>
            <a:endParaRPr lang="en-US" sz="4800" dirty="0"/>
          </a:p>
        </p:txBody>
      </p:sp>
      <p:sp>
        <p:nvSpPr>
          <p:cNvPr id="3" name="Subtitle 2"/>
          <p:cNvSpPr>
            <a:spLocks noGrp="1"/>
          </p:cNvSpPr>
          <p:nvPr>
            <p:ph type="subTitle" idx="1"/>
          </p:nvPr>
        </p:nvSpPr>
        <p:spPr/>
        <p:txBody>
          <a:bodyPr/>
          <a:lstStyle/>
          <a:p>
            <a:r>
              <a:rPr lang="en-US" dirty="0" smtClean="0"/>
              <a:t>Imperialism &amp; World War I</a:t>
            </a:r>
          </a:p>
          <a:p>
            <a:r>
              <a:rPr lang="en-US" dirty="0" smtClean="0"/>
              <a:t>1898—1919</a:t>
            </a:r>
            <a:endParaRPr lang="en-US" dirty="0"/>
          </a:p>
        </p:txBody>
      </p:sp>
    </p:spTree>
    <p:extLst>
      <p:ext uri="{BB962C8B-B14F-4D97-AF65-F5344CB8AC3E}">
        <p14:creationId xmlns:p14="http://schemas.microsoft.com/office/powerpoint/2010/main" val="12299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Analyze the Document</a:t>
            </a:r>
            <a:endParaRPr lang="en-US" b="1" dirty="0"/>
          </a:p>
        </p:txBody>
      </p:sp>
      <p:sp>
        <p:nvSpPr>
          <p:cNvPr id="5" name="Content Placeholder 4"/>
          <p:cNvSpPr>
            <a:spLocks noGrp="1"/>
          </p:cNvSpPr>
          <p:nvPr>
            <p:ph idx="1"/>
          </p:nvPr>
        </p:nvSpPr>
        <p:spPr/>
        <p:txBody>
          <a:bodyPr/>
          <a:lstStyle/>
          <a:p>
            <a:pPr marL="0" indent="0">
              <a:buNone/>
            </a:pPr>
            <a:r>
              <a:rPr lang="en-US" b="1" dirty="0" smtClean="0"/>
              <a:t>"The policy of the United States is to seek a solution which may bring about </a:t>
            </a:r>
            <a:r>
              <a:rPr lang="en-US" b="1" dirty="0" smtClean="0"/>
              <a:t>permanent safety and peace to China, preserve Chinese territorial and administrative entity, protect all rights guaranteed to friendly powers by treaty and international law and safeguard for the world the principle of equal and impartial trade with all parts of the Chinese Empire."</a:t>
            </a:r>
          </a:p>
          <a:p>
            <a:pPr marL="0" indent="0" algn="r">
              <a:buNone/>
            </a:pPr>
            <a:r>
              <a:rPr lang="en-US" b="1" dirty="0" smtClean="0"/>
              <a:t>Open Door Policy, 1899</a:t>
            </a:r>
            <a:endParaRPr lang="en-US" b="1" dirty="0"/>
          </a:p>
        </p:txBody>
      </p:sp>
      <p:sp>
        <p:nvSpPr>
          <p:cNvPr id="6" name="Text Placeholder 5"/>
          <p:cNvSpPr>
            <a:spLocks noGrp="1"/>
          </p:cNvSpPr>
          <p:nvPr>
            <p:ph type="body" sz="half" idx="2"/>
          </p:nvPr>
        </p:nvSpPr>
        <p:spPr/>
        <p:txBody>
          <a:bodyPr>
            <a:noAutofit/>
          </a:bodyPr>
          <a:lstStyle/>
          <a:p>
            <a:pPr marL="342900" indent="-342900" algn="l">
              <a:buAutoNum type="arabicPeriod"/>
            </a:pPr>
            <a:r>
              <a:rPr lang="en-US" sz="1800" b="1" dirty="0" smtClean="0"/>
              <a:t>Is this policy different from the </a:t>
            </a:r>
            <a:r>
              <a:rPr lang="en-US" sz="1800" b="1" dirty="0" smtClean="0"/>
              <a:t>principles of the Monroe Doctrine?</a:t>
            </a:r>
          </a:p>
          <a:p>
            <a:pPr marL="342900" indent="-342900" algn="l">
              <a:buAutoNum type="arabicPeriod"/>
            </a:pPr>
            <a:endParaRPr lang="en-US" sz="1800" b="1" dirty="0" smtClean="0"/>
          </a:p>
          <a:p>
            <a:pPr marL="342900" indent="-342900" algn="l">
              <a:buAutoNum type="arabicPeriod"/>
            </a:pPr>
            <a:r>
              <a:rPr lang="en-US" sz="1800" b="1" dirty="0" smtClean="0"/>
              <a:t>Why was it in American self-interest to call for the preservation of Chinese territorial &amp; administrative integrity?</a:t>
            </a:r>
            <a:endParaRPr lang="en-US" sz="1800" b="1" dirty="0"/>
          </a:p>
        </p:txBody>
      </p:sp>
    </p:spTree>
    <p:extLst>
      <p:ext uri="{BB962C8B-B14F-4D97-AF65-F5344CB8AC3E}">
        <p14:creationId xmlns:p14="http://schemas.microsoft.com/office/powerpoint/2010/main" val="381263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in the Pacific: </a:t>
            </a:r>
            <a:r>
              <a:rPr lang="en-US" dirty="0" smtClean="0"/>
              <a:t>Japan</a:t>
            </a:r>
            <a:endParaRPr lang="en-US" dirty="0"/>
          </a:p>
        </p:txBody>
      </p:sp>
      <p:sp>
        <p:nvSpPr>
          <p:cNvPr id="3" name="Content Placeholder 2"/>
          <p:cNvSpPr>
            <a:spLocks noGrp="1"/>
          </p:cNvSpPr>
          <p:nvPr>
            <p:ph idx="1"/>
          </p:nvPr>
        </p:nvSpPr>
        <p:spPr/>
        <p:txBody>
          <a:bodyPr/>
          <a:lstStyle/>
          <a:p>
            <a:r>
              <a:rPr lang="en-US" dirty="0" smtClean="0"/>
              <a:t>Japan's isolation ended in 1854 that is to Commodore Mathew Perry</a:t>
            </a:r>
          </a:p>
          <a:p>
            <a:pPr lvl="1"/>
            <a:r>
              <a:rPr lang="en-US" dirty="0" smtClean="0"/>
              <a:t>Japan modernized and become an economic power by 1900</a:t>
            </a:r>
          </a:p>
          <a:p>
            <a:r>
              <a:rPr lang="en-US" dirty="0" smtClean="0"/>
              <a:t>U.S. Goal from 1900-1941: restrict Japanese expansion</a:t>
            </a:r>
          </a:p>
          <a:p>
            <a:r>
              <a:rPr lang="en-US" dirty="0" err="1" smtClean="0"/>
              <a:t>Root-Takahira</a:t>
            </a:r>
            <a:r>
              <a:rPr lang="en-US" dirty="0" smtClean="0"/>
              <a:t> Agreement</a:t>
            </a:r>
          </a:p>
          <a:p>
            <a:pPr lvl="1"/>
            <a:r>
              <a:rPr lang="en-US" dirty="0" smtClean="0"/>
              <a:t>Both countries agrees to uphold the Open Door Policy and not attempt to seize the other's possessions</a:t>
            </a:r>
            <a:endParaRPr lang="en-US" dirty="0"/>
          </a:p>
        </p:txBody>
      </p:sp>
    </p:spTree>
    <p:extLst>
      <p:ext uri="{BB962C8B-B14F-4D97-AF65-F5344CB8AC3E}">
        <p14:creationId xmlns:p14="http://schemas.microsoft.com/office/powerpoint/2010/main" val="163799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in the Pacific: </a:t>
            </a:r>
            <a:r>
              <a:rPr lang="en-US" dirty="0" smtClean="0"/>
              <a:t>Hawaii </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U.S. Placed a </a:t>
            </a:r>
            <a:r>
              <a:rPr lang="en-US" dirty="0" smtClean="0"/>
              <a:t>protective tariff on Hawaiian sugar so that domestic sugar would be purchased (because it would be cheaper)</a:t>
            </a:r>
          </a:p>
          <a:p>
            <a:pPr>
              <a:buFont typeface="Arial" charset="0"/>
              <a:buChar char="•"/>
            </a:pPr>
            <a:r>
              <a:rPr lang="en-US" dirty="0" smtClean="0"/>
              <a:t>Planters in Hawaii lost money</a:t>
            </a:r>
          </a:p>
          <a:p>
            <a:pPr>
              <a:buFont typeface="Arial" charset="0"/>
              <a:buChar char="•"/>
            </a:pPr>
            <a:r>
              <a:rPr lang="en-US" dirty="0" smtClean="0"/>
              <a:t>Hawaiian nationalism grew and became the Republic of Hawaii</a:t>
            </a:r>
          </a:p>
          <a:p>
            <a:pPr>
              <a:buFont typeface="Arial" charset="0"/>
              <a:buChar char="•"/>
            </a:pPr>
            <a:r>
              <a:rPr lang="en-US" dirty="0" smtClean="0"/>
              <a:t>Hawaii did not become part of the U.S. until 1898</a:t>
            </a:r>
          </a:p>
          <a:p>
            <a:pPr lvl="1">
              <a:buFont typeface="Arial" charset="0"/>
              <a:buChar char="•"/>
            </a:pPr>
            <a:r>
              <a:rPr lang="en-US" dirty="0" smtClean="0"/>
              <a:t>Became and important military and commercial link to East Asia and the Philippines</a:t>
            </a:r>
            <a:endParaRPr lang="en-US" dirty="0"/>
          </a:p>
        </p:txBody>
      </p:sp>
    </p:spTree>
    <p:extLst>
      <p:ext uri="{BB962C8B-B14F-4D97-AF65-F5344CB8AC3E}">
        <p14:creationId xmlns:p14="http://schemas.microsoft.com/office/powerpoint/2010/main" val="206481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250795" y="0"/>
            <a:ext cx="7603985" cy="6858000"/>
          </a:xfrm>
          <a:prstGeom prst="rect">
            <a:avLst/>
          </a:prstGeom>
        </p:spPr>
      </p:pic>
    </p:spTree>
    <p:extLst>
      <p:ext uri="{BB962C8B-B14F-4D97-AF65-F5344CB8AC3E}">
        <p14:creationId xmlns:p14="http://schemas.microsoft.com/office/powerpoint/2010/main" val="158797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America's Foreign Policy</a:t>
            </a:r>
            <a:endParaRPr lang="en-US" dirty="0"/>
          </a:p>
        </p:txBody>
      </p:sp>
      <p:sp>
        <p:nvSpPr>
          <p:cNvPr id="3" name="Content Placeholder 2"/>
          <p:cNvSpPr>
            <a:spLocks noGrp="1"/>
          </p:cNvSpPr>
          <p:nvPr>
            <p:ph idx="1"/>
          </p:nvPr>
        </p:nvSpPr>
        <p:spPr/>
        <p:txBody>
          <a:bodyPr>
            <a:noAutofit/>
          </a:bodyPr>
          <a:lstStyle/>
          <a:p>
            <a:r>
              <a:rPr lang="en-US" sz="2800" dirty="0" smtClean="0"/>
              <a:t>Foreign policy has been </a:t>
            </a:r>
            <a:r>
              <a:rPr lang="en-US" sz="2800" u="sng" dirty="0" smtClean="0"/>
              <a:t>neutrality</a:t>
            </a:r>
            <a:r>
              <a:rPr lang="en-US" sz="2800" dirty="0" smtClean="0"/>
              <a:t> since George Washington.</a:t>
            </a:r>
          </a:p>
          <a:p>
            <a:r>
              <a:rPr lang="en-US" sz="2800" dirty="0" smtClean="0"/>
              <a:t>Foreign policy </a:t>
            </a:r>
            <a:r>
              <a:rPr lang="en-US" sz="2800" i="1" dirty="0" smtClean="0"/>
              <a:t>changed</a:t>
            </a:r>
            <a:r>
              <a:rPr lang="en-US" sz="2800" dirty="0" smtClean="0"/>
              <a:t> between 1890 and 1919</a:t>
            </a:r>
          </a:p>
          <a:p>
            <a:r>
              <a:rPr lang="en-US" sz="2800" dirty="0" smtClean="0"/>
              <a:t>The U.S. Wanted to expand its growing empire, protect trading interests, and secure territories around the globe</a:t>
            </a:r>
          </a:p>
          <a:p>
            <a:pPr lvl="1"/>
            <a:r>
              <a:rPr lang="en-US" sz="2800" dirty="0" smtClean="0"/>
              <a:t>This was all about political and economic gain</a:t>
            </a:r>
            <a:endParaRPr lang="en-US" dirty="0"/>
          </a:p>
          <a:p>
            <a:pPr marL="0" indent="0" algn="ctr">
              <a:buNone/>
            </a:pPr>
            <a:r>
              <a:rPr lang="en-US" sz="2800" b="1" dirty="0" smtClean="0">
                <a:solidFill>
                  <a:schemeClr val="accent3"/>
                </a:solidFill>
              </a:rPr>
              <a:t>What does it sound like the U.S. is going to become?</a:t>
            </a:r>
            <a:endParaRPr lang="en-US" sz="2800" b="1" dirty="0">
              <a:solidFill>
                <a:schemeClr val="accent3"/>
              </a:solidFill>
            </a:endParaRPr>
          </a:p>
        </p:txBody>
      </p:sp>
    </p:spTree>
    <p:extLst>
      <p:ext uri="{BB962C8B-B14F-4D97-AF65-F5344CB8AC3E}">
        <p14:creationId xmlns:p14="http://schemas.microsoft.com/office/powerpoint/2010/main" val="149969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Nations Imperialize?</a:t>
            </a:r>
            <a:endParaRPr lang="en-US" dirty="0"/>
          </a:p>
        </p:txBody>
      </p:sp>
      <p:sp>
        <p:nvSpPr>
          <p:cNvPr id="3" name="Content Placeholder 2"/>
          <p:cNvSpPr>
            <a:spLocks noGrp="1"/>
          </p:cNvSpPr>
          <p:nvPr>
            <p:ph idx="1"/>
          </p:nvPr>
        </p:nvSpPr>
        <p:spPr>
          <a:xfrm>
            <a:off x="1295403" y="2498936"/>
            <a:ext cx="9601196" cy="3344138"/>
          </a:xfrm>
        </p:spPr>
        <p:txBody>
          <a:bodyPr>
            <a:normAutofit/>
          </a:bodyPr>
          <a:lstStyle/>
          <a:p>
            <a:pPr marL="0" indent="0">
              <a:buNone/>
            </a:pPr>
            <a:r>
              <a:rPr lang="en-US" sz="2800" b="1" dirty="0" smtClean="0"/>
              <a:t>M</a:t>
            </a:r>
            <a:r>
              <a:rPr lang="en-US" sz="2800" dirty="0" smtClean="0"/>
              <a:t>oney—to </a:t>
            </a:r>
            <a:r>
              <a:rPr lang="en-US" sz="2800" dirty="0"/>
              <a:t>capitalize on the rich natural resources</a:t>
            </a:r>
          </a:p>
          <a:p>
            <a:pPr lvl="1">
              <a:buFont typeface="Arial" charset="0"/>
              <a:buChar char="•"/>
            </a:pPr>
            <a:r>
              <a:rPr lang="en-US" sz="2800" dirty="0"/>
              <a:t>Ex: gold, ivory, </a:t>
            </a:r>
            <a:r>
              <a:rPr lang="en-US" sz="2800" dirty="0" smtClean="0"/>
              <a:t>jewels</a:t>
            </a:r>
            <a:endParaRPr lang="en-US" sz="2800" dirty="0"/>
          </a:p>
          <a:p>
            <a:pPr marL="0" indent="0">
              <a:buNone/>
            </a:pPr>
            <a:r>
              <a:rPr lang="en-US" sz="2800" b="1" dirty="0"/>
              <a:t>G</a:t>
            </a:r>
            <a:r>
              <a:rPr lang="en-US" sz="2800" dirty="0" smtClean="0"/>
              <a:t>od—to </a:t>
            </a:r>
            <a:r>
              <a:rPr lang="en-US" sz="2800" dirty="0"/>
              <a:t>convert to Christianity those seen as “savages</a:t>
            </a:r>
            <a:r>
              <a:rPr lang="en-US" sz="2800" dirty="0" smtClean="0"/>
              <a:t>”</a:t>
            </a:r>
          </a:p>
          <a:p>
            <a:pPr lvl="1">
              <a:buFont typeface="Arial" charset="0"/>
              <a:buChar char="•"/>
            </a:pPr>
            <a:r>
              <a:rPr lang="en-US" dirty="0" smtClean="0"/>
              <a:t>Social Darwinism—</a:t>
            </a:r>
            <a:r>
              <a:rPr lang="en-US" i="1" dirty="0" smtClean="0"/>
              <a:t>White Man's Burden</a:t>
            </a:r>
            <a:endParaRPr lang="en-US" dirty="0"/>
          </a:p>
          <a:p>
            <a:pPr marL="0" indent="0">
              <a:buNone/>
            </a:pPr>
            <a:r>
              <a:rPr lang="en-US" sz="2800" b="1" dirty="0"/>
              <a:t>M</a:t>
            </a:r>
            <a:r>
              <a:rPr lang="en-US" sz="2800" dirty="0" smtClean="0"/>
              <a:t>arket—Heavily </a:t>
            </a:r>
            <a:r>
              <a:rPr lang="en-US" sz="2800" dirty="0"/>
              <a:t>populated areas ideal for selling goods</a:t>
            </a:r>
          </a:p>
          <a:p>
            <a:pPr lvl="1">
              <a:buFont typeface="Arial" charset="0"/>
              <a:buChar char="•"/>
            </a:pPr>
            <a:r>
              <a:rPr lang="en-US" sz="2800" dirty="0"/>
              <a:t>India &amp; China were the most populated</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23520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Emerging Global Involvement</a:t>
            </a:r>
            <a:endParaRPr lang="en-US" dirty="0"/>
          </a:p>
        </p:txBody>
      </p:sp>
      <p:sp>
        <p:nvSpPr>
          <p:cNvPr id="8" name="Content Placeholder 7"/>
          <p:cNvSpPr>
            <a:spLocks noGrp="1"/>
          </p:cNvSpPr>
          <p:nvPr>
            <p:ph idx="1"/>
          </p:nvPr>
        </p:nvSpPr>
        <p:spPr/>
        <p:txBody>
          <a:bodyPr>
            <a:normAutofit/>
          </a:bodyPr>
          <a:lstStyle/>
          <a:p>
            <a:pPr marL="0" indent="0">
              <a:buNone/>
            </a:pPr>
            <a:r>
              <a:rPr lang="en-US" sz="2800" b="1" u="sng" dirty="0" smtClean="0"/>
              <a:t>New Technology</a:t>
            </a:r>
            <a:endParaRPr lang="en-US" sz="2800" dirty="0" smtClean="0"/>
          </a:p>
          <a:p>
            <a:pPr lvl="1">
              <a:buFont typeface="Arial" charset="0"/>
              <a:buChar char="•"/>
            </a:pPr>
            <a:r>
              <a:rPr lang="en-US" sz="2800" dirty="0" smtClean="0"/>
              <a:t>Improvements in </a:t>
            </a:r>
            <a:r>
              <a:rPr lang="en-US" sz="2800" dirty="0" smtClean="0"/>
              <a:t>transportation &amp; communication shortened distances around the world </a:t>
            </a:r>
          </a:p>
          <a:p>
            <a:pPr lvl="1">
              <a:buFont typeface="Arial" charset="0"/>
              <a:buChar char="•"/>
            </a:pPr>
            <a:r>
              <a:rPr lang="en-US" sz="2800" dirty="0" smtClean="0"/>
              <a:t>Railroads connect factories &amp; farms and East Coast to West Coast</a:t>
            </a:r>
          </a:p>
          <a:p>
            <a:pPr lvl="1">
              <a:buFont typeface="Arial" charset="0"/>
              <a:buChar char="•"/>
            </a:pPr>
            <a:r>
              <a:rPr lang="en-US" sz="2800" dirty="0" smtClean="0"/>
              <a:t>The world was becoming more </a:t>
            </a:r>
            <a:r>
              <a:rPr lang="en-US" sz="2800" u="sng" dirty="0" smtClean="0"/>
              <a:t>interdependent</a:t>
            </a:r>
            <a:r>
              <a:rPr lang="en-US" sz="2800" i="1" u="sng" dirty="0" smtClean="0"/>
              <a:t> </a:t>
            </a:r>
            <a:endParaRPr lang="en-US" sz="2800" dirty="0" smtClean="0"/>
          </a:p>
          <a:p>
            <a:pPr marL="457200" lvl="1" indent="0">
              <a:buNone/>
            </a:pPr>
            <a:endParaRPr lang="en-US" sz="2800" dirty="0"/>
          </a:p>
        </p:txBody>
      </p:sp>
    </p:spTree>
    <p:extLst>
      <p:ext uri="{BB962C8B-B14F-4D97-AF65-F5344CB8AC3E}">
        <p14:creationId xmlns:p14="http://schemas.microsoft.com/office/powerpoint/2010/main" val="212613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Global Involvement</a:t>
            </a:r>
          </a:p>
        </p:txBody>
      </p:sp>
      <p:sp>
        <p:nvSpPr>
          <p:cNvPr id="3" name="Content Placeholder 2"/>
          <p:cNvSpPr>
            <a:spLocks noGrp="1"/>
          </p:cNvSpPr>
          <p:nvPr>
            <p:ph idx="1"/>
          </p:nvPr>
        </p:nvSpPr>
        <p:spPr/>
        <p:txBody>
          <a:bodyPr>
            <a:normAutofit/>
          </a:bodyPr>
          <a:lstStyle/>
          <a:p>
            <a:pPr marL="0" indent="0">
              <a:buNone/>
            </a:pPr>
            <a:r>
              <a:rPr lang="en-US" sz="2800" b="1" u="sng" dirty="0" smtClean="0"/>
              <a:t>Drive for Raw Markets and Raw Materials</a:t>
            </a:r>
          </a:p>
          <a:p>
            <a:pPr lvl="1">
              <a:buFont typeface="Arial" charset="0"/>
              <a:buChar char="•"/>
            </a:pPr>
            <a:r>
              <a:rPr lang="en-US" sz="2800" dirty="0" smtClean="0"/>
              <a:t>Economics linked foreign &amp; domestic policy</a:t>
            </a:r>
          </a:p>
          <a:p>
            <a:pPr lvl="2">
              <a:buFont typeface="Arial" charset="0"/>
              <a:buChar char="•"/>
            </a:pPr>
            <a:r>
              <a:rPr lang="en-US" sz="2800" dirty="0" smtClean="0"/>
              <a:t>Both businesses &amp; farmers wanted </a:t>
            </a:r>
            <a:r>
              <a:rPr lang="en-US" sz="2800" dirty="0" smtClean="0"/>
              <a:t>overseas markets to provide economic stability</a:t>
            </a:r>
          </a:p>
          <a:p>
            <a:pPr lvl="1">
              <a:buFont typeface="Arial" charset="0"/>
              <a:buChar char="•"/>
            </a:pPr>
            <a:r>
              <a:rPr lang="en-US" sz="2800" dirty="0" smtClean="0"/>
              <a:t>International competition with Europe  over  raw materials and markets dramatically increased</a:t>
            </a:r>
            <a:endParaRPr lang="en-US" sz="2800" dirty="0" smtClean="0"/>
          </a:p>
          <a:p>
            <a:pPr marL="0" indent="0">
              <a:buNone/>
            </a:pPr>
            <a:endParaRPr lang="en-US" sz="2800" dirty="0"/>
          </a:p>
        </p:txBody>
      </p:sp>
    </p:spTree>
    <p:extLst>
      <p:ext uri="{BB962C8B-B14F-4D97-AF65-F5344CB8AC3E}">
        <p14:creationId xmlns:p14="http://schemas.microsoft.com/office/powerpoint/2010/main" val="48607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Global Involvement</a:t>
            </a:r>
          </a:p>
        </p:txBody>
      </p:sp>
      <p:sp>
        <p:nvSpPr>
          <p:cNvPr id="3" name="Content Placeholder 2"/>
          <p:cNvSpPr>
            <a:spLocks noGrp="1"/>
          </p:cNvSpPr>
          <p:nvPr>
            <p:ph idx="1"/>
          </p:nvPr>
        </p:nvSpPr>
        <p:spPr/>
        <p:txBody>
          <a:bodyPr>
            <a:normAutofit/>
          </a:bodyPr>
          <a:lstStyle/>
          <a:p>
            <a:pPr marL="0" indent="0">
              <a:buNone/>
            </a:pPr>
            <a:r>
              <a:rPr lang="en-US" sz="2800" b="1" u="sng" dirty="0" smtClean="0"/>
              <a:t>Growth of Naval Power</a:t>
            </a:r>
          </a:p>
          <a:p>
            <a:pPr lvl="1">
              <a:buFont typeface="Arial" charset="0"/>
              <a:buChar char="•"/>
            </a:pPr>
            <a:r>
              <a:rPr lang="en-US" sz="2800" dirty="0" smtClean="0"/>
              <a:t>U.S. Navy expanded </a:t>
            </a:r>
          </a:p>
          <a:p>
            <a:pPr lvl="2">
              <a:buFont typeface="Arial" charset="0"/>
              <a:buChar char="•"/>
            </a:pPr>
            <a:r>
              <a:rPr lang="en-US" sz="2800" dirty="0" smtClean="0"/>
              <a:t>Built steel </a:t>
            </a:r>
            <a:r>
              <a:rPr lang="en-US" sz="2800" dirty="0" smtClean="0"/>
              <a:t>warships with steal engines–the latest weapon</a:t>
            </a:r>
          </a:p>
          <a:p>
            <a:pPr lvl="1">
              <a:buFont typeface="Arial" charset="0"/>
              <a:buChar char="•"/>
            </a:pPr>
            <a:r>
              <a:rPr lang="en-US" sz="2800" dirty="0" smtClean="0"/>
              <a:t>As foreign trade grew, a nation need a strong navy to protect its goods</a:t>
            </a:r>
          </a:p>
          <a:p>
            <a:pPr lvl="1">
              <a:buFont typeface="Arial" charset="0"/>
              <a:buChar char="•"/>
            </a:pPr>
            <a:r>
              <a:rPr lang="en-US" sz="2800" dirty="0" smtClean="0"/>
              <a:t>In turn the navy needed bases to refuel and restock supplies</a:t>
            </a:r>
          </a:p>
        </p:txBody>
      </p:sp>
    </p:spTree>
    <p:extLst>
      <p:ext uri="{BB962C8B-B14F-4D97-AF65-F5344CB8AC3E}">
        <p14:creationId xmlns:p14="http://schemas.microsoft.com/office/powerpoint/2010/main" val="191620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in the Pacific: China</a:t>
            </a:r>
            <a:endParaRPr lang="en-US" dirty="0"/>
          </a:p>
        </p:txBody>
      </p:sp>
      <p:sp>
        <p:nvSpPr>
          <p:cNvPr id="3" name="Content Placeholder 2"/>
          <p:cNvSpPr>
            <a:spLocks noGrp="1"/>
          </p:cNvSpPr>
          <p:nvPr>
            <p:ph idx="1"/>
          </p:nvPr>
        </p:nvSpPr>
        <p:spPr/>
        <p:txBody>
          <a:bodyPr>
            <a:normAutofit/>
          </a:bodyPr>
          <a:lstStyle/>
          <a:p>
            <a:pPr>
              <a:buFont typeface="Arial" charset="0"/>
              <a:buChar char="•"/>
            </a:pPr>
            <a:r>
              <a:rPr lang="en-US" sz="2800" smtClean="0"/>
              <a:t>U.S</a:t>
            </a:r>
            <a:r>
              <a:rPr lang="en-US" sz="2800" dirty="0" smtClean="0"/>
              <a:t>. Began trade with China in the 1780s</a:t>
            </a:r>
          </a:p>
          <a:p>
            <a:pPr>
              <a:buFont typeface="Arial" charset="0"/>
              <a:buChar char="•"/>
            </a:pPr>
            <a:r>
              <a:rPr lang="en-US" sz="2800" dirty="0" smtClean="0"/>
              <a:t>Now the U.S. worried trade would be limited due to; </a:t>
            </a:r>
          </a:p>
          <a:p>
            <a:pPr marL="457200" lvl="1" indent="0">
              <a:buNone/>
            </a:pPr>
            <a:r>
              <a:rPr lang="en-US" sz="2800" u="sng" dirty="0" smtClean="0"/>
              <a:t>Spheres of Influence</a:t>
            </a:r>
            <a:r>
              <a:rPr lang="en-US" sz="2800" dirty="0"/>
              <a:t>—An area of one country under the control of another. In China, these areas guaranteed specific trading privileges to each imperialist nation within its respective sphere.</a:t>
            </a:r>
          </a:p>
        </p:txBody>
      </p:sp>
    </p:spTree>
    <p:extLst>
      <p:ext uri="{BB962C8B-B14F-4D97-AF65-F5344CB8AC3E}">
        <p14:creationId xmlns:p14="http://schemas.microsoft.com/office/powerpoint/2010/main" val="11339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in the Pacific: China</a:t>
            </a:r>
          </a:p>
        </p:txBody>
      </p:sp>
      <p:sp>
        <p:nvSpPr>
          <p:cNvPr id="3" name="Content Placeholder 2"/>
          <p:cNvSpPr>
            <a:spLocks noGrp="1"/>
          </p:cNvSpPr>
          <p:nvPr>
            <p:ph idx="1"/>
          </p:nvPr>
        </p:nvSpPr>
        <p:spPr>
          <a:xfrm>
            <a:off x="1295402" y="2498942"/>
            <a:ext cx="9601196" cy="3850755"/>
          </a:xfrm>
        </p:spPr>
        <p:txBody>
          <a:bodyPr>
            <a:noAutofit/>
          </a:bodyPr>
          <a:lstStyle/>
          <a:p>
            <a:pPr marL="0" indent="0">
              <a:buNone/>
            </a:pPr>
            <a:r>
              <a:rPr lang="en-US" sz="2600" b="1" dirty="0" smtClean="0"/>
              <a:t>Open Door Policy</a:t>
            </a:r>
            <a:endParaRPr lang="en-US" sz="2600" dirty="0" smtClean="0"/>
          </a:p>
          <a:p>
            <a:pPr>
              <a:buFont typeface="Arial" charset="0"/>
              <a:buChar char="•"/>
            </a:pPr>
            <a:r>
              <a:rPr lang="en-US" sz="2600" dirty="0" smtClean="0"/>
              <a:t>To ensure economic </a:t>
            </a:r>
            <a:r>
              <a:rPr lang="en-US" sz="2600" dirty="0" smtClean="0"/>
              <a:t>opportunity, U.S. Secretary of State John Hay asked European powers to keep an "open door" to China </a:t>
            </a:r>
          </a:p>
          <a:p>
            <a:pPr>
              <a:buFont typeface="Arial" charset="0"/>
              <a:buChar char="•"/>
            </a:pPr>
            <a:r>
              <a:rPr lang="en-US" sz="2600" dirty="0" smtClean="0"/>
              <a:t>Gave the U.S. Fair access to the Chinese market</a:t>
            </a:r>
          </a:p>
          <a:p>
            <a:pPr marL="0" indent="0">
              <a:buNone/>
            </a:pPr>
            <a:r>
              <a:rPr lang="en-US" sz="2600" b="1" dirty="0" smtClean="0"/>
              <a:t>Boxer Rebellion</a:t>
            </a:r>
            <a:endParaRPr lang="en-US" sz="2600" dirty="0" smtClean="0"/>
          </a:p>
          <a:p>
            <a:pPr>
              <a:buFont typeface="Arial" charset="0"/>
              <a:buChar char="•"/>
            </a:pPr>
            <a:r>
              <a:rPr lang="en-US" sz="2600" dirty="0" smtClean="0"/>
              <a:t>Chinese society revolted against missionaries, diplomats &amp; foreigners, the intervention of Western powers.</a:t>
            </a:r>
            <a:endParaRPr lang="en-US" sz="2600" dirty="0"/>
          </a:p>
        </p:txBody>
      </p:sp>
    </p:spTree>
    <p:extLst>
      <p:ext uri="{BB962C8B-B14F-4D97-AF65-F5344CB8AC3E}">
        <p14:creationId xmlns:p14="http://schemas.microsoft.com/office/powerpoint/2010/main" val="753359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Organic_16x9</Template>
  <TotalTime>95</TotalTime>
  <Application>Microsoft Macintosh PowerPoint</Application>
  <PresentationFormat>Widescreen</PresentationFormat>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Garamond</vt:lpstr>
      <vt:lpstr>Arial</vt:lpstr>
      <vt:lpstr>Organic</vt:lpstr>
      <vt:lpstr>How did the U.S. Become Globally Connected?</vt:lpstr>
      <vt:lpstr>PowerPoint Presentation</vt:lpstr>
      <vt:lpstr>America's Foreign Policy</vt:lpstr>
      <vt:lpstr>Why do Nations Imperialize?</vt:lpstr>
      <vt:lpstr>Emerging Global Involvement</vt:lpstr>
      <vt:lpstr>Emerging Global Involvement</vt:lpstr>
      <vt:lpstr>Emerging Global Involvement</vt:lpstr>
      <vt:lpstr>The U.S. in the Pacific: China</vt:lpstr>
      <vt:lpstr>The U.S. in the Pacific: China</vt:lpstr>
      <vt:lpstr>Analyze the Document</vt:lpstr>
      <vt:lpstr>The U.S. in the Pacific: Japan</vt:lpstr>
      <vt:lpstr>The U.S. in the Pacific: Hawaii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triciacummings220@gmail.com</dc:creator>
  <cp:lastModifiedBy>triciacummings220@gmail.com</cp:lastModifiedBy>
  <cp:revision>74</cp:revision>
  <dcterms:created xsi:type="dcterms:W3CDTF">2016-02-24T16:08:30Z</dcterms:created>
  <dcterms:modified xsi:type="dcterms:W3CDTF">2016-02-24T17:43:42Z</dcterms:modified>
</cp:coreProperties>
</file>