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62" r:id="rId8"/>
    <p:sldId id="272" r:id="rId9"/>
    <p:sldId id="273" r:id="rId10"/>
    <p:sldId id="266" r:id="rId11"/>
    <p:sldId id="268" r:id="rId12"/>
    <p:sldId id="270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00"/>
    <a:srgbClr val="FFCC66"/>
    <a:srgbClr val="33CCCC"/>
    <a:srgbClr val="99FFCC"/>
    <a:srgbClr val="FF3300"/>
    <a:srgbClr val="99CC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83E3D-7606-4F7B-91BF-70DB6C1A4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7492B-35D7-4895-8C5C-06B99AEE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1AE08-DD90-47EB-9E8E-0C5D6A083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FE8EC-F2CE-4E5E-AA8B-44414A17B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D8340-67CC-43A2-9B52-48FFBF7B4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D4E65-B9EB-416C-96B0-8F8BC474D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FD07E-EE62-4BAB-861F-9B70A8B0A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C080-7C42-4872-B5C7-583105276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EE688-DABE-49C6-A290-F7596FB6F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1796-DBC4-4FDA-95CC-AF15CE690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C319-73B1-4182-A6FA-16CE998A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B6CC6-2180-4E44-9A38-6988523A7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79406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mic Sans MS" pitchFamily="66" charset="0"/>
              </a:rPr>
              <a:t>Who has a curfew?  What do you imagine will happen to your curfew when you go away to college?   Will you still come home at 11pm?</a:t>
            </a:r>
          </a:p>
        </p:txBody>
      </p:sp>
      <p:pic>
        <p:nvPicPr>
          <p:cNvPr id="2051" name="Picture 5" descr="MPj04424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10000"/>
            <a:ext cx="3205163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MCj043756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419600"/>
            <a:ext cx="19431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How did the British enforce Mercantilism?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III. </a:t>
            </a:r>
            <a:r>
              <a:rPr lang="en-US" b="1" u="sng" smtClean="0">
                <a:latin typeface="Comic Sans MS" pitchFamily="66" charset="0"/>
              </a:rPr>
              <a:t>Navigation Acts </a:t>
            </a:r>
            <a:r>
              <a:rPr lang="en-US" smtClean="0">
                <a:latin typeface="Comic Sans MS" pitchFamily="66" charset="0"/>
              </a:rPr>
              <a:t>(1650’s-1770’s)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latin typeface="Comic Sans MS" pitchFamily="66" charset="0"/>
              </a:rPr>
              <a:t>Various acts passed by </a:t>
            </a:r>
            <a:r>
              <a:rPr lang="en-US" b="1" u="sng" smtClean="0">
                <a:latin typeface="Comic Sans MS" pitchFamily="66" charset="0"/>
              </a:rPr>
              <a:t>Parliament to restrict colonial trade</a:t>
            </a:r>
            <a:r>
              <a:rPr lang="en-US" smtClean="0">
                <a:latin typeface="Comic Sans MS" pitchFamily="66" charset="0"/>
              </a:rPr>
              <a:t>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latin typeface="Comic Sans MS" pitchFamily="66" charset="0"/>
              </a:rPr>
              <a:t>All trade must be done on </a:t>
            </a:r>
            <a:r>
              <a:rPr lang="en-US" b="1" u="sng" smtClean="0">
                <a:latin typeface="Comic Sans MS" pitchFamily="66" charset="0"/>
              </a:rPr>
              <a:t>English built ships.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latin typeface="Comic Sans MS" pitchFamily="66" charset="0"/>
              </a:rPr>
              <a:t>All goods must be shipped to </a:t>
            </a:r>
            <a:r>
              <a:rPr lang="en-US" b="1" u="sng" smtClean="0">
                <a:latin typeface="Comic Sans MS" pitchFamily="66" charset="0"/>
              </a:rPr>
              <a:t>England</a:t>
            </a:r>
            <a:r>
              <a:rPr lang="en-US" smtClean="0">
                <a:latin typeface="Comic Sans MS" pitchFamily="66" charset="0"/>
              </a:rPr>
              <a:t> or another </a:t>
            </a:r>
            <a:r>
              <a:rPr lang="en-US" b="1" u="sng" smtClean="0">
                <a:latin typeface="Comic Sans MS" pitchFamily="66" charset="0"/>
              </a:rPr>
              <a:t>English</a:t>
            </a:r>
            <a:r>
              <a:rPr lang="en-US" smtClean="0">
                <a:latin typeface="Comic Sans MS" pitchFamily="66" charset="0"/>
              </a:rPr>
              <a:t> colony (outside of America)—NOT France, Spain, Holland 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8099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mic Sans MS" pitchFamily="66" charset="0"/>
              </a:rPr>
              <a:t>IV. Were the British successful?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1235075"/>
            <a:ext cx="8382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lphaUcPeriod"/>
            </a:pPr>
            <a:r>
              <a:rPr lang="en-US" sz="3600">
                <a:latin typeface="Comic Sans MS" pitchFamily="66" charset="0"/>
              </a:rPr>
              <a:t>Ways around—</a:t>
            </a:r>
            <a:r>
              <a:rPr lang="en-US" sz="3600" b="1" u="sng">
                <a:latin typeface="Comic Sans MS" pitchFamily="66" charset="0"/>
              </a:rPr>
              <a:t>smugglers and privateers </a:t>
            </a:r>
            <a:r>
              <a:rPr lang="en-US" sz="3600">
                <a:latin typeface="Comic Sans MS" pitchFamily="66" charset="0"/>
              </a:rPr>
              <a:t>(pirates) had their own ships, in the name of </a:t>
            </a:r>
            <a:r>
              <a:rPr lang="en-US" sz="3600" b="1" u="sng">
                <a:latin typeface="Comic Sans MS" pitchFamily="66" charset="0"/>
              </a:rPr>
              <a:t>England</a:t>
            </a:r>
            <a:r>
              <a:rPr lang="en-US" sz="3600">
                <a:latin typeface="Comic Sans MS" pitchFamily="66" charset="0"/>
              </a:rPr>
              <a:t>, stopped any vessel and stole its </a:t>
            </a:r>
            <a:r>
              <a:rPr lang="en-US" sz="3600" b="1" u="sng">
                <a:latin typeface="Comic Sans MS" pitchFamily="66" charset="0"/>
              </a:rPr>
              <a:t>goods</a:t>
            </a:r>
            <a:r>
              <a:rPr lang="en-US" sz="3600">
                <a:latin typeface="Comic Sans MS" pitchFamily="66" charset="0"/>
              </a:rPr>
              <a:t>.</a:t>
            </a:r>
          </a:p>
          <a:p>
            <a:pPr marL="457200" indent="-457200"/>
            <a:r>
              <a:rPr lang="en-US" sz="3600">
                <a:latin typeface="Comic Sans MS" pitchFamily="66" charset="0"/>
              </a:rPr>
              <a:t>B. Further attempts to keep control</a:t>
            </a:r>
          </a:p>
          <a:p>
            <a:pPr marL="457200" indent="-457200">
              <a:buFontTx/>
              <a:buAutoNum type="arabicPeriod"/>
            </a:pPr>
            <a:r>
              <a:rPr lang="en-US" sz="3600">
                <a:latin typeface="Comic Sans MS" pitchFamily="66" charset="0"/>
              </a:rPr>
              <a:t>Colonial Governors, loyalty to the </a:t>
            </a:r>
            <a:r>
              <a:rPr lang="en-US" sz="3600" b="1" u="sng">
                <a:latin typeface="Comic Sans MS" pitchFamily="66" charset="0"/>
              </a:rPr>
              <a:t>KING</a:t>
            </a:r>
            <a:r>
              <a:rPr lang="en-US" sz="3600">
                <a:latin typeface="Comic Sans MS" pitchFamily="66" charset="0"/>
              </a:rPr>
              <a:t>—but did not communicate with him.</a:t>
            </a:r>
          </a:p>
        </p:txBody>
      </p:sp>
      <p:pic>
        <p:nvPicPr>
          <p:cNvPr id="14340" name="Picture 6" descr="MCj043593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2209800"/>
            <a:ext cx="11557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How did the British </a:t>
            </a:r>
            <a:r>
              <a:rPr lang="en-US" b="1" i="1" smtClean="0">
                <a:latin typeface="Comic Sans MS" pitchFamily="66" charset="0"/>
              </a:rPr>
              <a:t>enforce</a:t>
            </a:r>
            <a:r>
              <a:rPr lang="en-US" smtClean="0">
                <a:latin typeface="Comic Sans MS" pitchFamily="66" charset="0"/>
              </a:rPr>
              <a:t> Mercantilism?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latin typeface="Comic Sans MS" pitchFamily="66" charset="0"/>
              </a:rPr>
              <a:t>Let’s give a hand for HANDOUTS!!!!!</a:t>
            </a:r>
          </a:p>
        </p:txBody>
      </p:sp>
      <p:pic>
        <p:nvPicPr>
          <p:cNvPr id="12292" name="Picture 4" descr="MCj04417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352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MCj044172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667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C6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85800" y="609600"/>
            <a:ext cx="726916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omic Sans MS" pitchFamily="66" charset="0"/>
              </a:rPr>
              <a:t>“We have an old mother</a:t>
            </a:r>
          </a:p>
          <a:p>
            <a:r>
              <a:rPr lang="en-US" sz="4000">
                <a:latin typeface="Comic Sans MS" pitchFamily="66" charset="0"/>
              </a:rPr>
              <a:t>That peevish has grown. </a:t>
            </a:r>
          </a:p>
          <a:p>
            <a:r>
              <a:rPr lang="en-US" sz="4000">
                <a:latin typeface="Comic Sans MS" pitchFamily="66" charset="0"/>
              </a:rPr>
              <a:t>She snubs us like children</a:t>
            </a:r>
          </a:p>
          <a:p>
            <a:r>
              <a:rPr lang="en-US" sz="4000">
                <a:latin typeface="Comic Sans MS" pitchFamily="66" charset="0"/>
              </a:rPr>
              <a:t>That scarce walk alone;</a:t>
            </a:r>
          </a:p>
          <a:p>
            <a:r>
              <a:rPr lang="en-US" sz="4000">
                <a:latin typeface="Comic Sans MS" pitchFamily="66" charset="0"/>
              </a:rPr>
              <a:t>She forgets we’re grown up</a:t>
            </a:r>
          </a:p>
          <a:p>
            <a:r>
              <a:rPr lang="en-US" sz="4000">
                <a:latin typeface="Comic Sans MS" pitchFamily="66" charset="0"/>
              </a:rPr>
              <a:t>And have a sense of our own.”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81000" y="47244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mic Sans MS" pitchFamily="66" charset="0"/>
              </a:rPr>
              <a:t>Whose perspective is this from?  What is the poet dissatisfied with?  How do you know?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892651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Kristen ITC" pitchFamily="66" charset="0"/>
              </a:rPr>
              <a:t>In your opinion, which angered the colonists more</a:t>
            </a:r>
          </a:p>
          <a:p>
            <a:r>
              <a:rPr lang="en-US" sz="2800">
                <a:latin typeface="Kristen ITC" pitchFamily="66" charset="0"/>
              </a:rPr>
              <a:t>The policy of mercantilism OR</a:t>
            </a:r>
          </a:p>
          <a:p>
            <a:r>
              <a:rPr lang="en-US" sz="2800">
                <a:latin typeface="Kristen ITC" pitchFamily="66" charset="0"/>
              </a:rPr>
              <a:t>The policy of Salutary Neglect?</a:t>
            </a:r>
          </a:p>
          <a:p>
            <a:endParaRPr lang="en-US" sz="2800">
              <a:latin typeface="Kristen ITC" pitchFamily="66" charset="0"/>
            </a:endParaRPr>
          </a:p>
          <a:p>
            <a:r>
              <a:rPr lang="en-US" sz="2800">
                <a:latin typeface="Kristen ITC" pitchFamily="66" charset="0"/>
              </a:rPr>
              <a:t>Choose one and support your </a:t>
            </a:r>
          </a:p>
          <a:p>
            <a:r>
              <a:rPr lang="en-US" sz="2800">
                <a:latin typeface="Kristen ITC" pitchFamily="66" charset="0"/>
              </a:rPr>
              <a:t>argument with TWO examples</a:t>
            </a:r>
            <a:r>
              <a:rPr lang="en-US" sz="2800"/>
              <a:t>.</a:t>
            </a:r>
          </a:p>
        </p:txBody>
      </p:sp>
      <p:pic>
        <p:nvPicPr>
          <p:cNvPr id="16387" name="Picture 2" descr="C:\Users\kgewi0910\AppData\Local\Microsoft\Windows\Temporary Internet Files\Content.IE5\9GN8LK1S\MC9003909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657600"/>
            <a:ext cx="1685925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Users\kgewi0910\AppData\Local\Microsoft\Windows\Temporary Internet Files\Content.IE5\JL1LWHYX\MM90028410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657600"/>
            <a:ext cx="1824038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C:\Users\kgewi0910\AppData\Local\Microsoft\Windows\Temporary Internet Files\Content.IE5\9GN8LK1S\MM90004373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5225" y="3662363"/>
            <a:ext cx="1781175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1786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mic Sans MS" pitchFamily="66" charset="0"/>
              </a:rPr>
              <a:t>Why, in the first, place did the British government allow its colonies enough freedom to rule themselves?</a:t>
            </a:r>
          </a:p>
        </p:txBody>
      </p:sp>
      <p:pic>
        <p:nvPicPr>
          <p:cNvPr id="4099" name="Picture 5" descr="MCj044142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MCj04344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0"/>
            <a:ext cx="13620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MMj0284095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128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MMj0395769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292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41325" y="233363"/>
            <a:ext cx="87550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romanUcPeriod"/>
            </a:pPr>
            <a:r>
              <a:rPr lang="en-US" sz="4000">
                <a:latin typeface="Comic Sans MS" pitchFamily="66" charset="0"/>
              </a:rPr>
              <a:t>Reasons for </a:t>
            </a:r>
            <a:r>
              <a:rPr lang="en-US" sz="4000" b="1" i="1" u="sng">
                <a:latin typeface="Comic Sans MS" pitchFamily="66" charset="0"/>
              </a:rPr>
              <a:t>Salutary Neglect</a:t>
            </a:r>
            <a:r>
              <a:rPr lang="en-US" sz="4000">
                <a:latin typeface="Comic Sans MS" pitchFamily="66" charset="0"/>
              </a:rPr>
              <a:t> by </a:t>
            </a:r>
          </a:p>
          <a:p>
            <a:pPr marL="457200" indent="-457200"/>
            <a:r>
              <a:rPr lang="en-US" sz="4000">
                <a:latin typeface="Comic Sans MS" pitchFamily="66" charset="0"/>
              </a:rPr>
              <a:t>the </a:t>
            </a:r>
            <a:r>
              <a:rPr lang="en-US" sz="4000" b="1" u="sng">
                <a:latin typeface="Comic Sans MS" pitchFamily="66" charset="0"/>
              </a:rPr>
              <a:t>British</a:t>
            </a:r>
            <a:r>
              <a:rPr lang="en-US" sz="4000">
                <a:latin typeface="Comic Sans MS" pitchFamily="66" charset="0"/>
              </a:rPr>
              <a:t>:</a:t>
            </a:r>
          </a:p>
          <a:p>
            <a:pPr marL="457200" indent="-457200"/>
            <a:endParaRPr lang="en-US" sz="4000">
              <a:latin typeface="Comic Sans MS" pitchFamily="66" charset="0"/>
            </a:endParaRPr>
          </a:p>
          <a:p>
            <a:pPr marL="457200" indent="-457200">
              <a:buFontTx/>
              <a:buAutoNum type="alphaUcPeriod"/>
            </a:pPr>
            <a:r>
              <a:rPr lang="en-US" sz="4000">
                <a:latin typeface="Comic Sans MS" pitchFamily="66" charset="0"/>
              </a:rPr>
              <a:t> Busy competing with </a:t>
            </a:r>
            <a:r>
              <a:rPr lang="en-US" sz="4000" b="1" u="sng">
                <a:latin typeface="Comic Sans MS" pitchFamily="66" charset="0"/>
              </a:rPr>
              <a:t>France</a:t>
            </a:r>
            <a:r>
              <a:rPr lang="en-US" sz="4000">
                <a:latin typeface="Comic Sans MS" pitchFamily="66" charset="0"/>
              </a:rPr>
              <a:t> for </a:t>
            </a:r>
          </a:p>
          <a:p>
            <a:pPr marL="457200" indent="-457200"/>
            <a:r>
              <a:rPr lang="en-US" sz="4000" b="1" u="sng">
                <a:latin typeface="Comic Sans MS" pitchFamily="66" charset="0"/>
              </a:rPr>
              <a:t>European</a:t>
            </a:r>
            <a:r>
              <a:rPr lang="en-US" sz="4000">
                <a:latin typeface="Comic Sans MS" pitchFamily="66" charset="0"/>
              </a:rPr>
              <a:t> domination.</a:t>
            </a:r>
          </a:p>
          <a:p>
            <a:pPr marL="457200" indent="-457200"/>
            <a:r>
              <a:rPr lang="en-US" sz="4000">
                <a:latin typeface="Comic Sans MS" pitchFamily="66" charset="0"/>
              </a:rPr>
              <a:t>B. Expected colonies </a:t>
            </a:r>
            <a:r>
              <a:rPr lang="en-US" sz="4000" b="1" u="sng">
                <a:latin typeface="Comic Sans MS" pitchFamily="66" charset="0"/>
              </a:rPr>
              <a:t>to follow </a:t>
            </a:r>
          </a:p>
          <a:p>
            <a:pPr marL="457200" indent="-457200"/>
            <a:r>
              <a:rPr lang="en-US" sz="4000" b="1" u="sng">
                <a:latin typeface="Comic Sans MS" pitchFamily="66" charset="0"/>
              </a:rPr>
              <a:t>mercantilist policies</a:t>
            </a:r>
          </a:p>
          <a:p>
            <a:pPr marL="457200" indent="-457200"/>
            <a:r>
              <a:rPr lang="en-US" sz="4000">
                <a:latin typeface="Comic Sans MS" pitchFamily="66" charset="0"/>
              </a:rPr>
              <a:t>C. Did not see reason to </a:t>
            </a:r>
            <a:r>
              <a:rPr lang="en-US" sz="4000" b="1" u="sng">
                <a:latin typeface="Comic Sans MS" pitchFamily="66" charset="0"/>
              </a:rPr>
              <a:t>waste </a:t>
            </a:r>
          </a:p>
          <a:p>
            <a:pPr marL="457200" indent="-457200"/>
            <a:r>
              <a:rPr lang="en-US" sz="4000" b="1" u="sng">
                <a:latin typeface="Comic Sans MS" pitchFamily="66" charset="0"/>
              </a:rPr>
              <a:t>money</a:t>
            </a:r>
            <a:r>
              <a:rPr lang="en-US" sz="4000">
                <a:latin typeface="Comic Sans MS" pitchFamily="66" charset="0"/>
              </a:rPr>
              <a:t> or soldiers on monitoring </a:t>
            </a:r>
          </a:p>
          <a:p>
            <a:pPr marL="457200" indent="-457200"/>
            <a:r>
              <a:rPr lang="en-US" sz="4000" b="1" u="sng">
                <a:latin typeface="Comic Sans MS" pitchFamily="66" charset="0"/>
              </a:rPr>
              <a:t>colonists</a:t>
            </a:r>
            <a:r>
              <a:rPr lang="en-US" sz="40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FF66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" y="533400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Comic Sans MS" pitchFamily="66" charset="0"/>
              </a:rPr>
              <a:t>D. Many colonists were </a:t>
            </a:r>
            <a:r>
              <a:rPr lang="en-US" sz="4000" b="1" u="sng" dirty="0">
                <a:latin typeface="Comic Sans MS" pitchFamily="66" charset="0"/>
              </a:rPr>
              <a:t>loyal</a:t>
            </a:r>
            <a:r>
              <a:rPr lang="en-US" sz="4000" dirty="0">
                <a:latin typeface="Comic Sans MS" pitchFamily="66" charset="0"/>
              </a:rPr>
              <a:t> to the </a:t>
            </a:r>
            <a:r>
              <a:rPr lang="en-US" sz="4000" b="1" u="sng" dirty="0">
                <a:latin typeface="Comic Sans MS" pitchFamily="66" charset="0"/>
              </a:rPr>
              <a:t>British</a:t>
            </a:r>
            <a:r>
              <a:rPr lang="en-US" sz="4000" dirty="0">
                <a:latin typeface="Comic Sans MS" pitchFamily="66" charset="0"/>
              </a:rPr>
              <a:t> anyway and proud of their </a:t>
            </a:r>
            <a:r>
              <a:rPr lang="en-US" sz="4000" b="1" u="sng" dirty="0">
                <a:latin typeface="Comic Sans MS" pitchFamily="66" charset="0"/>
              </a:rPr>
              <a:t>heritage</a:t>
            </a:r>
            <a:r>
              <a:rPr lang="en-US" sz="4000" dirty="0">
                <a:latin typeface="Comic Sans MS" pitchFamily="66" charset="0"/>
              </a:rPr>
              <a:t>. </a:t>
            </a:r>
          </a:p>
          <a:p>
            <a:endParaRPr lang="en-US" sz="4000" dirty="0">
              <a:latin typeface="Comic Sans MS" pitchFamily="66" charset="0"/>
            </a:endParaRPr>
          </a:p>
          <a:p>
            <a:r>
              <a:rPr lang="en-US" sz="4000" dirty="0">
                <a:latin typeface="Comic Sans MS" pitchFamily="66" charset="0"/>
              </a:rPr>
              <a:t>E. Belief that </a:t>
            </a:r>
            <a:r>
              <a:rPr lang="en-US" sz="4000" b="1" u="sng" dirty="0">
                <a:latin typeface="Comic Sans MS" pitchFamily="66" charset="0"/>
              </a:rPr>
              <a:t>enhanced freedom </a:t>
            </a:r>
            <a:r>
              <a:rPr lang="en-US" sz="4000" dirty="0">
                <a:latin typeface="Comic Sans MS" pitchFamily="66" charset="0"/>
              </a:rPr>
              <a:t>for the colonies would </a:t>
            </a:r>
            <a:r>
              <a:rPr lang="en-US" sz="4000" b="1" u="sng" dirty="0">
                <a:latin typeface="Comic Sans MS" pitchFamily="66" charset="0"/>
              </a:rPr>
              <a:t>stimulate</a:t>
            </a:r>
          </a:p>
          <a:p>
            <a:r>
              <a:rPr lang="en-US" sz="4000" b="1" u="sng" dirty="0">
                <a:latin typeface="Comic Sans MS" pitchFamily="66" charset="0"/>
              </a:rPr>
              <a:t>commerce </a:t>
            </a:r>
            <a:r>
              <a:rPr lang="en-US" sz="4000" dirty="0">
                <a:latin typeface="Comic Sans MS" pitchFamily="66" charset="0"/>
              </a:rPr>
              <a:t>and </a:t>
            </a:r>
            <a:r>
              <a:rPr lang="en-US" sz="4000" b="1" u="sng" dirty="0">
                <a:latin typeface="Comic Sans MS" pitchFamily="66" charset="0"/>
              </a:rPr>
              <a:t>benefit</a:t>
            </a:r>
            <a:r>
              <a:rPr lang="en-US" sz="4000" dirty="0">
                <a:latin typeface="Comic Sans MS" pitchFamily="66" charset="0"/>
              </a:rPr>
              <a:t> them.</a:t>
            </a:r>
          </a:p>
        </p:txBody>
      </p:sp>
      <p:pic>
        <p:nvPicPr>
          <p:cNvPr id="6149" name="Picture 5" descr="MPj043411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56388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5261C"/>
            </a:gs>
            <a:gs pos="6000">
              <a:srgbClr val="EBDAD4"/>
            </a:gs>
            <a:gs pos="28999">
              <a:srgbClr val="C0524E"/>
            </a:gs>
            <a:gs pos="42000">
              <a:srgbClr val="80302D"/>
            </a:gs>
            <a:gs pos="44000">
              <a:srgbClr val="9C6563"/>
            </a:gs>
            <a:gs pos="48000">
              <a:srgbClr val="FFFFFF"/>
            </a:gs>
            <a:gs pos="78999">
              <a:srgbClr val="83A7C3"/>
            </a:gs>
            <a:gs pos="87000">
              <a:srgbClr val="768FB9"/>
            </a:gs>
            <a:gs pos="92000">
              <a:srgbClr val="83A7C3"/>
            </a:gs>
            <a:gs pos="100000">
              <a:srgbClr val="DCEB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339725"/>
            <a:ext cx="885031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4400">
                <a:latin typeface="Comic Sans MS" pitchFamily="66" charset="0"/>
              </a:rPr>
              <a:t>II. What is </a:t>
            </a:r>
            <a:r>
              <a:rPr lang="en-US" sz="4400" b="1" u="sng">
                <a:latin typeface="Comic Sans MS" pitchFamily="66" charset="0"/>
              </a:rPr>
              <a:t>salutary (beneficial) neglect?</a:t>
            </a:r>
          </a:p>
          <a:p>
            <a:pPr marL="342900" indent="-342900">
              <a:buFontTx/>
              <a:buAutoNum type="alphaUcPeriod"/>
            </a:pPr>
            <a:r>
              <a:rPr lang="en-US" sz="4400">
                <a:latin typeface="Comic Sans MS" pitchFamily="66" charset="0"/>
              </a:rPr>
              <a:t>Policy of </a:t>
            </a:r>
            <a:r>
              <a:rPr lang="en-US" sz="4400" b="1" u="sng">
                <a:latin typeface="Comic Sans MS" pitchFamily="66" charset="0"/>
              </a:rPr>
              <a:t>neglecting colonies</a:t>
            </a:r>
          </a:p>
          <a:p>
            <a:pPr marL="342900" indent="-342900">
              <a:buFontTx/>
              <a:buAutoNum type="alphaUcPeriod"/>
            </a:pPr>
            <a:r>
              <a:rPr lang="en-US" sz="4400">
                <a:latin typeface="Comic Sans MS" pitchFamily="66" charset="0"/>
              </a:rPr>
              <a:t>Rarely </a:t>
            </a:r>
            <a:r>
              <a:rPr lang="en-US" sz="4400" b="1" u="sng">
                <a:latin typeface="Comic Sans MS" pitchFamily="66" charset="0"/>
              </a:rPr>
              <a:t>enforced</a:t>
            </a:r>
            <a:r>
              <a:rPr lang="en-US" sz="4400">
                <a:latin typeface="Comic Sans MS" pitchFamily="66" charset="0"/>
              </a:rPr>
              <a:t> its </a:t>
            </a:r>
            <a:r>
              <a:rPr lang="en-US" sz="4400" b="1" u="sng">
                <a:latin typeface="Comic Sans MS" pitchFamily="66" charset="0"/>
              </a:rPr>
              <a:t>trade </a:t>
            </a:r>
          </a:p>
          <a:p>
            <a:pPr marL="342900" indent="-342900"/>
            <a:r>
              <a:rPr lang="en-US" sz="4400">
                <a:latin typeface="Comic Sans MS" pitchFamily="66" charset="0"/>
              </a:rPr>
              <a:t>regulations simply because</a:t>
            </a:r>
          </a:p>
          <a:p>
            <a:pPr marL="342900" indent="-342900"/>
            <a:r>
              <a:rPr lang="en-US" sz="4400">
                <a:latin typeface="Comic Sans MS" pitchFamily="66" charset="0"/>
              </a:rPr>
              <a:t>neglect served </a:t>
            </a:r>
            <a:r>
              <a:rPr lang="en-US" sz="4400" b="1" u="sng">
                <a:latin typeface="Comic Sans MS" pitchFamily="66" charset="0"/>
              </a:rPr>
              <a:t>British economic</a:t>
            </a:r>
          </a:p>
          <a:p>
            <a:pPr marL="342900" indent="-342900"/>
            <a:r>
              <a:rPr lang="en-US" sz="4400">
                <a:latin typeface="Comic Sans MS" pitchFamily="66" charset="0"/>
              </a:rPr>
              <a:t>purposes rather than strict </a:t>
            </a:r>
          </a:p>
          <a:p>
            <a:pPr marL="342900" indent="-342900"/>
            <a:r>
              <a:rPr lang="en-US" sz="4400">
                <a:latin typeface="Comic Sans MS" pitchFamily="66" charset="0"/>
              </a:rPr>
              <a:t>control.</a:t>
            </a:r>
          </a:p>
          <a:p>
            <a:pPr marL="342900" indent="-342900"/>
            <a:r>
              <a:rPr lang="en-US" sz="4400">
                <a:latin typeface="Comic Sans MS" pitchFamily="66" charset="0"/>
              </a:rPr>
              <a:t>HOW??????????????????????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A3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914400"/>
            <a:ext cx="87233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</a:rPr>
              <a:t>How will each benefit </a:t>
            </a:r>
          </a:p>
          <a:p>
            <a:r>
              <a:rPr lang="en-US" sz="2800">
                <a:latin typeface="Comic Sans MS" pitchFamily="66" charset="0"/>
              </a:rPr>
              <a:t>from the policy of salutary neglect?  </a:t>
            </a:r>
          </a:p>
          <a:p>
            <a:endParaRPr lang="en-US" sz="2800">
              <a:latin typeface="Comic Sans MS" pitchFamily="66" charset="0"/>
            </a:endParaRPr>
          </a:p>
          <a:p>
            <a:r>
              <a:rPr lang="en-US" sz="2800">
                <a:latin typeface="Comic Sans MS" pitchFamily="66" charset="0"/>
              </a:rPr>
              <a:t>Great Britain 					The colonies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85800" y="381000"/>
            <a:ext cx="7053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mic Sans MS" pitchFamily="66" charset="0"/>
              </a:rPr>
              <a:t>STOP AND JOT!!!!!!!!!!!!!!!!!!!!!!!!!!!!!!!!!!!!!!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157163"/>
            <a:ext cx="870108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omic Sans MS" pitchFamily="66" charset="0"/>
              </a:rPr>
              <a:t>C. First 50 years or so, almost no </a:t>
            </a:r>
          </a:p>
          <a:p>
            <a:r>
              <a:rPr lang="en-US" sz="4000" b="1" u="sng">
                <a:latin typeface="Comic Sans MS" pitchFamily="66" charset="0"/>
              </a:rPr>
              <a:t>interference</a:t>
            </a:r>
            <a:r>
              <a:rPr lang="en-US" sz="4000">
                <a:latin typeface="Comic Sans MS" pitchFamily="66" charset="0"/>
              </a:rPr>
              <a:t> at all.</a:t>
            </a:r>
          </a:p>
          <a:p>
            <a:endParaRPr lang="en-US" sz="4000">
              <a:latin typeface="Comic Sans MS" pitchFamily="66" charset="0"/>
            </a:endParaRPr>
          </a:p>
          <a:p>
            <a:r>
              <a:rPr lang="en-US" sz="4000" i="1">
                <a:latin typeface="Comic Sans MS" pitchFamily="66" charset="0"/>
              </a:rPr>
              <a:t>How did the colonies develop with no help from Britain?</a:t>
            </a:r>
          </a:p>
          <a:p>
            <a:endParaRPr lang="en-US" sz="4000" i="1">
              <a:latin typeface="Comic Sans MS" pitchFamily="66" charset="0"/>
            </a:endParaRPr>
          </a:p>
          <a:p>
            <a:r>
              <a:rPr lang="en-US" sz="4000">
                <a:latin typeface="Comic Sans MS" pitchFamily="66" charset="0"/>
              </a:rPr>
              <a:t>D. Colonies developed </a:t>
            </a:r>
            <a:r>
              <a:rPr lang="en-US" sz="4000" b="1" u="sng">
                <a:latin typeface="Comic Sans MS" pitchFamily="66" charset="0"/>
              </a:rPr>
              <a:t>trade</a:t>
            </a:r>
            <a:r>
              <a:rPr lang="en-US" sz="4000">
                <a:latin typeface="Comic Sans MS" pitchFamily="66" charset="0"/>
              </a:rPr>
              <a:t> with </a:t>
            </a:r>
          </a:p>
          <a:p>
            <a:r>
              <a:rPr lang="en-US" sz="4000">
                <a:latin typeface="Comic Sans MS" pitchFamily="66" charset="0"/>
              </a:rPr>
              <a:t>other colonies, and learned to </a:t>
            </a:r>
            <a:r>
              <a:rPr lang="en-US" sz="4000" b="1" u="sng">
                <a:latin typeface="Comic Sans MS" pitchFamily="66" charset="0"/>
              </a:rPr>
              <a:t>SELF GOVERN</a:t>
            </a:r>
            <a:r>
              <a:rPr lang="en-US" sz="4000">
                <a:latin typeface="Comic Sans MS" pitchFamily="66" charset="0"/>
              </a:rPr>
              <a:t> through </a:t>
            </a:r>
            <a:r>
              <a:rPr lang="en-US" sz="4000" b="1" u="sng">
                <a:latin typeface="Comic Sans MS" pitchFamily="66" charset="0"/>
              </a:rPr>
              <a:t>assembles</a:t>
            </a:r>
            <a:r>
              <a:rPr lang="en-US" sz="40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750300" cy="452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omic Sans MS" pitchFamily="66" charset="0"/>
              </a:rPr>
              <a:t>For example, a local governor appointed  by </a:t>
            </a:r>
          </a:p>
          <a:p>
            <a:pPr>
              <a:defRPr/>
            </a:pPr>
            <a:r>
              <a:rPr lang="en-US" sz="3200" dirty="0">
                <a:latin typeface="Comic Sans MS" pitchFamily="66" charset="0"/>
              </a:rPr>
              <a:t>the king served as the highest authority.</a:t>
            </a:r>
          </a:p>
          <a:p>
            <a:pPr>
              <a:defRPr/>
            </a:pPr>
            <a:r>
              <a:rPr lang="en-US" sz="3200" dirty="0">
                <a:latin typeface="Comic Sans MS" pitchFamily="66" charset="0"/>
              </a:rPr>
              <a:t>He could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3200" dirty="0">
                <a:latin typeface="Comic Sans MS" pitchFamily="66" charset="0"/>
              </a:rPr>
              <a:t>Call and disband the assembly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3200" dirty="0">
                <a:latin typeface="Comic Sans MS" pitchFamily="66" charset="0"/>
              </a:rPr>
              <a:t>Appoint and dismiss judges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3200" dirty="0">
                <a:latin typeface="Comic Sans MS" pitchFamily="66" charset="0"/>
              </a:rPr>
              <a:t>Oversee all aspects of colonial trade</a:t>
            </a:r>
          </a:p>
          <a:p>
            <a:pPr marL="342900" indent="-342900">
              <a:buFontTx/>
              <a:buAutoNum type="arabicPeriod"/>
              <a:defRPr/>
            </a:pPr>
            <a:endParaRPr lang="en-US" sz="3200" dirty="0">
              <a:latin typeface="Comic Sans MS" pitchFamily="66" charset="0"/>
            </a:endParaRPr>
          </a:p>
          <a:p>
            <a:pPr marL="342900" indent="-342900">
              <a:defRPr/>
            </a:pPr>
            <a:r>
              <a:rPr lang="en-US" sz="3200" dirty="0">
                <a:latin typeface="Comic Sans MS" pitchFamily="66" charset="0"/>
              </a:rPr>
              <a:t>***The colonists were able to gain influence </a:t>
            </a:r>
          </a:p>
          <a:p>
            <a:pPr marL="342900" indent="-342900">
              <a:defRPr/>
            </a:pPr>
            <a:r>
              <a:rPr lang="en-US" sz="3200" dirty="0">
                <a:latin typeface="Comic Sans MS" pitchFamily="66" charset="0"/>
              </a:rPr>
              <a:t>Over the governor.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305800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Comic Sans MS" pitchFamily="66" charset="0"/>
              </a:rPr>
              <a:t>E. Although </a:t>
            </a:r>
            <a:r>
              <a:rPr lang="en-US" sz="2800" dirty="0" smtClean="0">
                <a:latin typeface="Comic Sans MS" pitchFamily="66" charset="0"/>
              </a:rPr>
              <a:t>many </a:t>
            </a:r>
            <a:r>
              <a:rPr lang="en-US" sz="2800" dirty="0">
                <a:latin typeface="Comic Sans MS" pitchFamily="66" charset="0"/>
              </a:rPr>
              <a:t>colonists were benefitting from trade with </a:t>
            </a:r>
            <a:r>
              <a:rPr lang="en-US" sz="2800" b="1" u="sng" dirty="0">
                <a:latin typeface="Comic Sans MS" pitchFamily="66" charset="0"/>
              </a:rPr>
              <a:t>Britain</a:t>
            </a:r>
            <a:r>
              <a:rPr lang="en-US" sz="2800" dirty="0">
                <a:latin typeface="Comic Sans MS" pitchFamily="66" charset="0"/>
              </a:rPr>
              <a:t>, the overall goal was</a:t>
            </a:r>
          </a:p>
          <a:p>
            <a:pPr>
              <a:defRPr/>
            </a:pPr>
            <a:r>
              <a:rPr lang="en-US" sz="3200" b="1" u="sng" dirty="0">
                <a:latin typeface="Comic Sans MS" pitchFamily="66" charset="0"/>
              </a:rPr>
              <a:t>for the colonial system to enrich Britain.</a:t>
            </a:r>
          </a:p>
          <a:p>
            <a:pPr>
              <a:defRPr/>
            </a:pPr>
            <a:endParaRPr lang="en-US" sz="3200" b="1" u="sng" dirty="0"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3200" b="1" u="sng" dirty="0">
                <a:latin typeface="Comic Sans MS" pitchFamily="66" charset="0"/>
              </a:rPr>
              <a:t>Mercantilism—</a:t>
            </a:r>
          </a:p>
          <a:p>
            <a:pPr marL="342900" indent="-342900">
              <a:defRPr/>
            </a:pPr>
            <a:r>
              <a:rPr lang="en-US" sz="2800" b="1" u="sng" dirty="0">
                <a:latin typeface="Comic Sans MS" pitchFamily="66" charset="0"/>
              </a:rPr>
              <a:t>THE COLONY EXISTS FOR THE BENEFIT OF THE MOTHER COUNTRY~</a:t>
            </a:r>
          </a:p>
          <a:p>
            <a:pPr marL="342900" indent="-342900">
              <a:defRPr/>
            </a:pPr>
            <a:r>
              <a:rPr lang="en-US" sz="2800" dirty="0">
                <a:latin typeface="Comic Sans MS" pitchFamily="66" charset="0"/>
              </a:rPr>
              <a:t>2. The colonies were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en-US" sz="2800" dirty="0">
                <a:latin typeface="Comic Sans MS" pitchFamily="66" charset="0"/>
              </a:rPr>
              <a:t>A market for </a:t>
            </a:r>
            <a:r>
              <a:rPr lang="en-US" sz="2800" b="1" u="sng" dirty="0">
                <a:latin typeface="Comic Sans MS" pitchFamily="66" charset="0"/>
              </a:rPr>
              <a:t>British goods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en-US" sz="2800" dirty="0">
                <a:latin typeface="Comic Sans MS" pitchFamily="66" charset="0"/>
              </a:rPr>
              <a:t>A source of </a:t>
            </a:r>
            <a:r>
              <a:rPr lang="en-US" sz="2800" b="1" u="sng" dirty="0">
                <a:latin typeface="Comic Sans MS" pitchFamily="66" charset="0"/>
              </a:rPr>
              <a:t>raw materials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en-US" sz="2800" dirty="0">
                <a:latin typeface="Comic Sans MS" pitchFamily="66" charset="0"/>
              </a:rPr>
              <a:t>A producer of </a:t>
            </a:r>
            <a:r>
              <a:rPr lang="en-US" sz="2800" b="1" u="sng" dirty="0">
                <a:latin typeface="Comic Sans MS" pitchFamily="66" charset="0"/>
              </a:rPr>
              <a:t>goods and materials to be sold to</a:t>
            </a:r>
            <a:r>
              <a:rPr lang="en-US" sz="2800" dirty="0">
                <a:latin typeface="Comic Sans MS" pitchFamily="66" charset="0"/>
              </a:rPr>
              <a:t> other nations</a:t>
            </a:r>
          </a:p>
        </p:txBody>
      </p:sp>
      <p:pic>
        <p:nvPicPr>
          <p:cNvPr id="3" name="Picture 6" descr="MCj041362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350" y="3810000"/>
            <a:ext cx="329565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529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How did the British enforce Mercantilism?</vt:lpstr>
      <vt:lpstr>Slide 11</vt:lpstr>
      <vt:lpstr>How did the British enforce Mercantilism?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Evan</dc:creator>
  <cp:lastModifiedBy>temp</cp:lastModifiedBy>
  <cp:revision>49</cp:revision>
  <dcterms:created xsi:type="dcterms:W3CDTF">2009-09-17T21:15:44Z</dcterms:created>
  <dcterms:modified xsi:type="dcterms:W3CDTF">2015-09-16T12:48:16Z</dcterms:modified>
</cp:coreProperties>
</file>