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CA8DF-27E6-DB4C-97DC-0FD5DB0AEDFD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C81D5-BDB7-6245-AD05-25F1FFF5B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C81D5-BDB7-6245-AD05-25F1FFF5BFC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2CF4DAD-1550-E64D-BA66-5EE6AF9D8665}" type="datetimeFigureOut">
              <a:rPr lang="en-US" smtClean="0"/>
              <a:pPr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A9F9FB93-E08B-8241-9D3D-786B74752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Regents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Middle 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00009"/>
          </a:xfrm>
        </p:spPr>
        <p:txBody>
          <a:bodyPr>
            <a:normAutofit/>
          </a:bodyPr>
          <a:lstStyle/>
          <a:p>
            <a:r>
              <a:rPr lang="en-US" dirty="0" smtClean="0"/>
              <a:t>Middle East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sz="2667" dirty="0" smtClean="0"/>
              <a:t>Arab Conflict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0008"/>
            <a:ext cx="9144000" cy="5557991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027" b="1" dirty="0" smtClean="0"/>
              <a:t>Iranian Revolution 1979 (within)</a:t>
            </a:r>
          </a:p>
          <a:p>
            <a:pPr lvl="2"/>
            <a:r>
              <a:rPr lang="en-US" sz="2400" u="sng" dirty="0" smtClean="0"/>
              <a:t>Causes</a:t>
            </a:r>
          </a:p>
          <a:p>
            <a:pPr lvl="3"/>
            <a:r>
              <a:rPr lang="en-US" sz="2000" dirty="0" smtClean="0"/>
              <a:t>Shah not meeting social and political needs of people (repression)</a:t>
            </a:r>
          </a:p>
          <a:p>
            <a:pPr lvl="3"/>
            <a:r>
              <a:rPr lang="en-US" sz="2000" dirty="0" smtClean="0"/>
              <a:t>Western Ideas </a:t>
            </a:r>
            <a:r>
              <a:rPr lang="en-US" sz="2000" smtClean="0"/>
              <a:t>(</a:t>
            </a:r>
            <a:r>
              <a:rPr lang="en-US" sz="2000" smtClean="0"/>
              <a:t>Shah</a:t>
            </a:r>
            <a:r>
              <a:rPr lang="en-US" sz="2000" smtClean="0"/>
              <a:t>) </a:t>
            </a:r>
            <a:r>
              <a:rPr lang="en-US" sz="2000" dirty="0" smtClean="0"/>
              <a:t>vs. Tradition (people)</a:t>
            </a:r>
          </a:p>
          <a:p>
            <a:pPr lvl="3">
              <a:buNone/>
            </a:pPr>
            <a:endParaRPr lang="en-US" dirty="0" smtClean="0"/>
          </a:p>
          <a:p>
            <a:pPr lvl="2"/>
            <a:r>
              <a:rPr lang="en-US" sz="2400" u="sng" dirty="0" smtClean="0"/>
              <a:t>Results</a:t>
            </a:r>
          </a:p>
          <a:p>
            <a:pPr lvl="3"/>
            <a:r>
              <a:rPr lang="en-US" sz="2000" dirty="0" smtClean="0"/>
              <a:t>Overthrown by Imam (religious leader) Ayatollah Khomeini  FUNDAMENTALISM</a:t>
            </a:r>
          </a:p>
          <a:p>
            <a:pPr lvl="3"/>
            <a:r>
              <a:rPr lang="en-US" sz="2000" dirty="0" smtClean="0"/>
              <a:t>Iran became Islamic fundamentalist state and a THEOCRACY</a:t>
            </a:r>
          </a:p>
          <a:p>
            <a:pPr lvl="3"/>
            <a:r>
              <a:rPr lang="en-US" sz="2000" dirty="0" smtClean="0"/>
              <a:t>Anti-American attitude resulted in end of US/Iran relations</a:t>
            </a:r>
          </a:p>
          <a:p>
            <a:pPr lvl="3"/>
            <a:r>
              <a:rPr lang="en-US" sz="2000" dirty="0" smtClean="0"/>
              <a:t>52 Americans taken hostage in Iran </a:t>
            </a:r>
          </a:p>
          <a:p>
            <a:pPr lvl="3"/>
            <a:r>
              <a:rPr lang="en-US" sz="2000" dirty="0" smtClean="0"/>
              <a:t>1981: Ronald Regan is inaugurated hostages were freed</a:t>
            </a:r>
          </a:p>
          <a:p>
            <a:pPr lvl="3"/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76088"/>
          </a:xfrm>
        </p:spPr>
        <p:txBody>
          <a:bodyPr>
            <a:normAutofit/>
          </a:bodyPr>
          <a:lstStyle/>
          <a:p>
            <a:r>
              <a:rPr lang="en-US" dirty="0" smtClean="0"/>
              <a:t>Middle East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br>
              <a:rPr lang="en-US" dirty="0" smtClean="0"/>
            </a:br>
            <a:r>
              <a:rPr lang="en-US" sz="2800" dirty="0" smtClean="0"/>
              <a:t>Arab Conflict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6088"/>
            <a:ext cx="9143999" cy="5381912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2800" b="1" dirty="0" smtClean="0"/>
              <a:t>Iran- Iraq War 1980’s (between)</a:t>
            </a:r>
          </a:p>
          <a:p>
            <a:pPr lvl="2"/>
            <a:r>
              <a:rPr lang="en-US" sz="2000" u="sng" dirty="0" smtClean="0"/>
              <a:t>Causes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+mj-lt"/>
              </a:rPr>
              <a:t>Iran and Iraq often fought over territory.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+mj-lt"/>
              </a:rPr>
              <a:t>Also Iraqi leaders were mostly Sunni Muslims while Iranians were mostly Shiite Muslims</a:t>
            </a:r>
          </a:p>
          <a:p>
            <a:pPr lvl="4">
              <a:spcBef>
                <a:spcPct val="50000"/>
              </a:spcBef>
              <a:buNone/>
            </a:pPr>
            <a:endParaRPr lang="en-US" dirty="0" smtClean="0"/>
          </a:p>
          <a:p>
            <a:pPr lvl="2"/>
            <a:r>
              <a:rPr lang="en-US" sz="2000" u="sng" dirty="0" smtClean="0"/>
              <a:t>Results</a:t>
            </a:r>
          </a:p>
          <a:p>
            <a:pPr lvl="3"/>
            <a:r>
              <a:rPr lang="en-US" sz="2000" dirty="0" smtClean="0"/>
              <a:t>Slow down of economic growth in both countries</a:t>
            </a:r>
          </a:p>
          <a:p>
            <a:pPr lvl="3">
              <a:buNone/>
            </a:pPr>
            <a:endParaRPr lang="en-US" sz="2000" dirty="0" smtClean="0"/>
          </a:p>
          <a:p>
            <a:pPr lvl="3"/>
            <a:r>
              <a:rPr lang="en-US" sz="2000" dirty="0" smtClean="0"/>
              <a:t>Iraq’s invasion of Iran results in 1,000,000 dead, oil reserves destroyed and Saddam Hussein’s attack on other neighboring countries</a:t>
            </a:r>
          </a:p>
          <a:p>
            <a:pPr lvl="3"/>
            <a:endParaRPr lang="en-US" sz="2000" dirty="0" smtClean="0"/>
          </a:p>
          <a:p>
            <a:pPr lvl="3"/>
            <a:r>
              <a:rPr lang="en-US" sz="2000" dirty="0" smtClean="0"/>
              <a:t>Also sets the stage for Saddam’s attacks on his own people, especially the Kurds</a:t>
            </a:r>
          </a:p>
          <a:p>
            <a:pPr lvl="3"/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88894"/>
          </a:xfrm>
        </p:spPr>
        <p:txBody>
          <a:bodyPr/>
          <a:lstStyle/>
          <a:p>
            <a:r>
              <a:rPr lang="en-US" dirty="0" smtClean="0"/>
              <a:t>Early Human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19" y="788894"/>
            <a:ext cx="8692469" cy="5337269"/>
          </a:xfrm>
        </p:spPr>
        <p:txBody>
          <a:bodyPr/>
          <a:lstStyle/>
          <a:p>
            <a:r>
              <a:rPr lang="en-US" dirty="0" smtClean="0"/>
              <a:t>Nomads</a:t>
            </a:r>
          </a:p>
          <a:p>
            <a:pPr lvl="1"/>
            <a:r>
              <a:rPr lang="en-US" dirty="0" smtClean="0"/>
              <a:t>Moving from place to place</a:t>
            </a:r>
          </a:p>
          <a:p>
            <a:r>
              <a:rPr lang="en-US" dirty="0" smtClean="0"/>
              <a:t>Neolithic Agricultural Revolution</a:t>
            </a:r>
          </a:p>
          <a:p>
            <a:pPr lvl="1"/>
            <a:r>
              <a:rPr lang="en-US" dirty="0" smtClean="0"/>
              <a:t>Nomad (temporary) to Farmer (permanent)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0919" y="3572940"/>
            <a:ext cx="5452462" cy="228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pyrus" charset="0"/>
                <a:ea typeface="Arial" charset="0"/>
                <a:cs typeface="+mn-cs"/>
              </a:rPr>
              <a:t>Ancient Egyptian civilization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pyrus" charset="0"/>
                <a:ea typeface="Arial" charset="0"/>
                <a:cs typeface="+mn-cs"/>
              </a:rPr>
              <a:t>began to develop along the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pyrus" charset="0"/>
                <a:ea typeface="Arial" charset="0"/>
                <a:cs typeface="+mn-cs"/>
              </a:rPr>
              <a:t> Nile River Valley in Africa  around  3,000BC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pyrus" charset="0"/>
              <a:ea typeface="Arial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pyrus" charset="0"/>
              <a:ea typeface="Arial" charset="0"/>
              <a:cs typeface="+mn-cs"/>
            </a:endParaRPr>
          </a:p>
        </p:txBody>
      </p:sp>
      <p:pic>
        <p:nvPicPr>
          <p:cNvPr id="5" name="Picture 6" descr="EgyptMap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381" y="2927229"/>
            <a:ext cx="2247102" cy="393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8894"/>
          </a:xfrm>
        </p:spPr>
        <p:txBody>
          <a:bodyPr/>
          <a:lstStyle/>
          <a:p>
            <a:r>
              <a:rPr lang="en-US" dirty="0" smtClean="0"/>
              <a:t>River Valley Civilizations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31614"/>
            <a:ext cx="4200581" cy="5326385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dirty="0" smtClean="0"/>
              <a:t>Sumerians</a:t>
            </a:r>
          </a:p>
          <a:p>
            <a:pPr lvl="2">
              <a:buNone/>
            </a:pPr>
            <a:r>
              <a:rPr lang="en-US" sz="2000" dirty="0" smtClean="0"/>
              <a:t>Inventions: Tools, Written Language (Cuneiform), #60</a:t>
            </a:r>
          </a:p>
          <a:p>
            <a:pPr lvl="2"/>
            <a:endParaRPr lang="en-US" sz="2000" dirty="0" smtClean="0"/>
          </a:p>
          <a:p>
            <a:pPr lvl="1">
              <a:buNone/>
            </a:pPr>
            <a:r>
              <a:rPr lang="en-US" dirty="0" smtClean="0"/>
              <a:t>Babylonians</a:t>
            </a:r>
          </a:p>
          <a:p>
            <a:pPr lvl="2">
              <a:buNone/>
            </a:pPr>
            <a:r>
              <a:rPr lang="en-US" sz="2000" dirty="0" smtClean="0"/>
              <a:t>Hammurabi Code- Code of Law, Eye for an Eye</a:t>
            </a:r>
          </a:p>
          <a:p>
            <a:pPr lvl="2"/>
            <a:endParaRPr lang="en-US" sz="2000" dirty="0" smtClean="0"/>
          </a:p>
          <a:p>
            <a:pPr lvl="1">
              <a:buNone/>
            </a:pPr>
            <a:r>
              <a:rPr lang="en-US" dirty="0" smtClean="0"/>
              <a:t>Hittites</a:t>
            </a:r>
          </a:p>
          <a:p>
            <a:pPr lvl="2">
              <a:buNone/>
            </a:pPr>
            <a:r>
              <a:rPr lang="en-US" sz="2000" dirty="0" smtClean="0"/>
              <a:t>Iron</a:t>
            </a:r>
          </a:p>
          <a:p>
            <a:pPr lvl="2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dirty="0" err="1" smtClean="0"/>
              <a:t>Lydians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Coins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56286" y="1531613"/>
            <a:ext cx="468771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Phoenicians</a:t>
            </a:r>
          </a:p>
          <a:p>
            <a:pPr lvl="2"/>
            <a:r>
              <a:rPr lang="en-US" sz="2000" dirty="0" smtClean="0"/>
              <a:t>Traded goods and ideas</a:t>
            </a:r>
          </a:p>
          <a:p>
            <a:pPr lvl="2"/>
            <a:r>
              <a:rPr lang="en-US" sz="2000" dirty="0" smtClean="0"/>
              <a:t>First Alphabet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Hebrews</a:t>
            </a:r>
          </a:p>
          <a:p>
            <a:pPr lvl="2"/>
            <a:r>
              <a:rPr lang="en-US" sz="2000" dirty="0" smtClean="0"/>
              <a:t>Judaism</a:t>
            </a:r>
          </a:p>
          <a:p>
            <a:pPr lvl="2"/>
            <a:r>
              <a:rPr lang="en-US" sz="2000" dirty="0" smtClean="0"/>
              <a:t>Monotheistic (commonality with Christianity and Islam)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Chaldeans</a:t>
            </a:r>
          </a:p>
          <a:p>
            <a:pPr lvl="1"/>
            <a:r>
              <a:rPr lang="en-US" sz="2000" dirty="0" smtClean="0"/>
              <a:t>	Babylon- Hanging Gardens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Persians</a:t>
            </a:r>
          </a:p>
          <a:p>
            <a:pPr lvl="2"/>
            <a:r>
              <a:rPr lang="en-US" sz="2000" dirty="0" smtClean="0"/>
              <a:t>Empire= India to Egypt</a:t>
            </a:r>
          </a:p>
          <a:p>
            <a:pPr lvl="2"/>
            <a:r>
              <a:rPr lang="en-US" sz="2000" dirty="0" smtClean="0"/>
              <a:t>Justice and Fairness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8889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Mesopotamia (Tigris and Euphrates River Valley: Why?)</a:t>
            </a:r>
          </a:p>
          <a:p>
            <a:pPr algn="ctr"/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Byzantine Empire</a:t>
            </a:r>
            <a:br>
              <a:rPr lang="en-US" dirty="0" smtClean="0"/>
            </a:br>
            <a:r>
              <a:rPr lang="en-US" sz="2400" dirty="0" smtClean="0"/>
              <a:t>(330- 1453)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1076187"/>
            <a:ext cx="91439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Eastern Rome- </a:t>
            </a:r>
            <a:r>
              <a:rPr lang="en-US" sz="2400" u="sng" dirty="0" smtClean="0"/>
              <a:t>Byzantine Empire</a:t>
            </a:r>
            <a:r>
              <a:rPr lang="en-US" sz="2400" dirty="0" smtClean="0"/>
              <a:t> (306-1453)</a:t>
            </a:r>
          </a:p>
          <a:p>
            <a:r>
              <a:rPr lang="en-US" sz="2400" dirty="0" smtClean="0"/>
              <a:t>	Location= Trade, Crusades- Cultural Diffusion</a:t>
            </a:r>
          </a:p>
          <a:p>
            <a:r>
              <a:rPr lang="en-US" sz="2400" dirty="0" smtClean="0"/>
              <a:t>	Eastern Orthodox Church= No Icons</a:t>
            </a:r>
          </a:p>
          <a:p>
            <a:r>
              <a:rPr lang="en-US" sz="2400" dirty="0" smtClean="0"/>
              <a:t>	Constantinople</a:t>
            </a:r>
          </a:p>
          <a:p>
            <a:r>
              <a:rPr lang="en-US" sz="2400" dirty="0" smtClean="0"/>
              <a:t>	Preservation of Rome and Greek culture </a:t>
            </a:r>
            <a:r>
              <a:rPr lang="en-US" sz="2000" dirty="0" smtClean="0"/>
              <a:t>(ex. Justinian Code)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765" y="3128280"/>
            <a:ext cx="4972958" cy="3729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Islamic Expansion</a:t>
            </a:r>
            <a:br>
              <a:rPr lang="en-US" dirty="0" smtClean="0"/>
            </a:br>
            <a:r>
              <a:rPr lang="en-US" sz="2667" dirty="0" smtClean="0"/>
              <a:t>Rise of Islam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899" y="1371600"/>
            <a:ext cx="3603411" cy="4262706"/>
          </a:xfrm>
          <a:ln w="57150" cmpd="thickThin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Founder: Mohammad</a:t>
            </a:r>
          </a:p>
          <a:p>
            <a:r>
              <a:rPr lang="en-US" dirty="0" smtClean="0"/>
              <a:t>Monotheism: Belief in ONE GOD</a:t>
            </a:r>
          </a:p>
          <a:p>
            <a:r>
              <a:rPr lang="en-US" dirty="0" smtClean="0"/>
              <a:t>Holy Book: Koran (Qur’an)</a:t>
            </a:r>
          </a:p>
          <a:p>
            <a:r>
              <a:rPr lang="en-US" dirty="0" smtClean="0"/>
              <a:t>Allah: God</a:t>
            </a:r>
          </a:p>
          <a:p>
            <a:r>
              <a:rPr lang="en-US" dirty="0" smtClean="0"/>
              <a:t>Jihad</a:t>
            </a:r>
          </a:p>
          <a:p>
            <a:pPr lvl="1"/>
            <a:r>
              <a:rPr lang="en-US" dirty="0" smtClean="0"/>
              <a:t>Holy War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56493" y="1371600"/>
            <a:ext cx="3864479" cy="4262706"/>
          </a:xfrm>
          <a:prstGeom prst="rect">
            <a:avLst/>
          </a:prstGeom>
          <a:noFill/>
          <a:ln w="571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5 Pillars</a:t>
            </a:r>
          </a:p>
          <a:p>
            <a:pPr lvl="1"/>
            <a:r>
              <a:rPr lang="en-US" sz="2300" dirty="0" smtClean="0"/>
              <a:t>Declaration of Faith</a:t>
            </a:r>
          </a:p>
          <a:p>
            <a:pPr lvl="1"/>
            <a:r>
              <a:rPr lang="en-US" sz="2300" dirty="0" smtClean="0"/>
              <a:t>Prayer 5x</a:t>
            </a:r>
          </a:p>
          <a:p>
            <a:pPr lvl="1"/>
            <a:r>
              <a:rPr lang="en-US" sz="2300" dirty="0" smtClean="0"/>
              <a:t>Almsgiving</a:t>
            </a:r>
          </a:p>
          <a:p>
            <a:pPr lvl="1"/>
            <a:r>
              <a:rPr lang="en-US" sz="2300" dirty="0" smtClean="0"/>
              <a:t>Hajj</a:t>
            </a:r>
          </a:p>
          <a:p>
            <a:pPr lvl="1"/>
            <a:r>
              <a:rPr lang="en-US" sz="2300" dirty="0" smtClean="0"/>
              <a:t>Fasting (Ramadan)</a:t>
            </a:r>
          </a:p>
          <a:p>
            <a:endParaRPr lang="en-US" sz="2300" dirty="0" smtClean="0"/>
          </a:p>
          <a:p>
            <a:endParaRPr lang="en-US" sz="2300" dirty="0">
              <a:ln w="57150" cmpd="thickThin">
                <a:solidFill>
                  <a:schemeClr val="tx1"/>
                </a:solidFill>
              </a:ln>
            </a:endParaRPr>
          </a:p>
          <a:p>
            <a:r>
              <a:rPr lang="en-US" sz="2300" dirty="0" err="1" smtClean="0"/>
              <a:t>Hijra</a:t>
            </a:r>
            <a:endParaRPr lang="en-US" sz="2300" dirty="0" smtClean="0"/>
          </a:p>
          <a:p>
            <a:pPr lvl="1"/>
            <a:r>
              <a:rPr lang="en-US" sz="2300" dirty="0" smtClean="0"/>
              <a:t>From Medina to Mecca… Start of Islam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Islamic Expansion</a:t>
            </a:r>
            <a:br>
              <a:rPr lang="en-US" dirty="0" smtClean="0"/>
            </a:br>
            <a:r>
              <a:rPr lang="en-US" sz="2400" dirty="0" smtClean="0"/>
              <a:t>Golden Age and Decline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07" y="1154684"/>
            <a:ext cx="8642987" cy="5361035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Accomplishments and Golden Age</a:t>
            </a:r>
          </a:p>
          <a:p>
            <a:pPr lvl="1"/>
            <a:r>
              <a:rPr lang="en-US" dirty="0" smtClean="0"/>
              <a:t>Advances in science, literature and mathematics</a:t>
            </a:r>
          </a:p>
          <a:p>
            <a:pPr lvl="1"/>
            <a:r>
              <a:rPr lang="en-US" dirty="0" smtClean="0"/>
              <a:t>Expansive Territory (Europe, Africa and Asia)</a:t>
            </a:r>
          </a:p>
          <a:p>
            <a:pPr lvl="1"/>
            <a:r>
              <a:rPr lang="en-US" dirty="0" smtClean="0"/>
              <a:t>Tolerance of other religions and cultures</a:t>
            </a:r>
          </a:p>
          <a:p>
            <a:pPr lvl="1"/>
            <a:r>
              <a:rPr lang="en-US" dirty="0" smtClean="0"/>
              <a:t>Preserve Greek and Roman learning </a:t>
            </a:r>
          </a:p>
          <a:p>
            <a:r>
              <a:rPr lang="en-US" b="1" u="sng" dirty="0" smtClean="0"/>
              <a:t>Decline</a:t>
            </a:r>
          </a:p>
          <a:p>
            <a:pPr lvl="1"/>
            <a:r>
              <a:rPr lang="en-US" dirty="0" smtClean="0"/>
              <a:t>Crusades (1096) Conflict over Holy Land: Jerusalem</a:t>
            </a:r>
          </a:p>
          <a:p>
            <a:pPr lvl="2"/>
            <a:r>
              <a:rPr lang="en-US" dirty="0" smtClean="0"/>
              <a:t>Sense of purpose</a:t>
            </a:r>
          </a:p>
          <a:p>
            <a:pPr lvl="2"/>
            <a:r>
              <a:rPr lang="en-US" dirty="0" smtClean="0"/>
              <a:t>Tensions between Muslims and Christians</a:t>
            </a:r>
          </a:p>
          <a:p>
            <a:pPr lvl="1"/>
            <a:r>
              <a:rPr lang="en-US" dirty="0" smtClean="0"/>
              <a:t>Disunity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Sunni</a:t>
            </a:r>
            <a:r>
              <a:rPr lang="en-US" dirty="0" smtClean="0"/>
              <a:t>- this group believes that religious leaders should get their guidance from the Koran (majority)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Shiites</a:t>
            </a:r>
            <a:r>
              <a:rPr lang="en-US" dirty="0" smtClean="0"/>
              <a:t>- religious leaders must be descended from Mohammed’s line and get their guidance from the original light of Mohammed’s revelation (minority)</a:t>
            </a:r>
          </a:p>
          <a:p>
            <a:pPr lvl="1"/>
            <a:r>
              <a:rPr lang="en-US" dirty="0" smtClean="0"/>
              <a:t>Trade Routes</a:t>
            </a:r>
          </a:p>
          <a:p>
            <a:pPr lvl="2"/>
            <a:r>
              <a:rPr lang="en-US" dirty="0" smtClean="0"/>
              <a:t>Cultural Crossroads</a:t>
            </a:r>
          </a:p>
          <a:p>
            <a:pPr lvl="1"/>
            <a:r>
              <a:rPr lang="en-US" dirty="0" smtClean="0"/>
              <a:t>European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Ottoman Empire</a:t>
            </a:r>
            <a:br>
              <a:rPr lang="en-US" dirty="0" smtClean="0"/>
            </a:br>
            <a:r>
              <a:rPr lang="en-US" sz="2800" dirty="0" smtClean="0"/>
              <a:t>(1453- 1918)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73" y="1371600"/>
            <a:ext cx="8466351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Ottoman Turk Expansion</a:t>
            </a:r>
          </a:p>
          <a:p>
            <a:pPr lvl="1"/>
            <a:r>
              <a:rPr lang="en-US" sz="2800" dirty="0" smtClean="0"/>
              <a:t>Suleiman the Magnificent</a:t>
            </a:r>
          </a:p>
          <a:p>
            <a:pPr lvl="2"/>
            <a:r>
              <a:rPr lang="en-US" sz="2800" dirty="0" smtClean="0"/>
              <a:t>Expansive Empire</a:t>
            </a:r>
          </a:p>
          <a:p>
            <a:pPr lvl="2"/>
            <a:r>
              <a:rPr lang="en-US" sz="2800" dirty="0" smtClean="0"/>
              <a:t>Fostered Arts and Literature</a:t>
            </a:r>
          </a:p>
          <a:p>
            <a:pPr>
              <a:buNone/>
            </a:pPr>
            <a:r>
              <a:rPr lang="en-US" sz="2800" u="sng" dirty="0" smtClean="0"/>
              <a:t>Decline of the Ottoman Empire</a:t>
            </a:r>
          </a:p>
          <a:p>
            <a:pPr lvl="1"/>
            <a:r>
              <a:rPr lang="en-US" sz="2800" dirty="0" smtClean="0"/>
              <a:t>WW 1</a:t>
            </a:r>
          </a:p>
          <a:p>
            <a:pPr lvl="2"/>
            <a:r>
              <a:rPr lang="en-US" sz="2800" dirty="0" smtClean="0"/>
              <a:t>Territory divided amongst Allies</a:t>
            </a:r>
          </a:p>
          <a:p>
            <a:pPr lvl="2"/>
            <a:r>
              <a:rPr lang="en-US" sz="2600" dirty="0" smtClean="0"/>
              <a:t>British and French Mandates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88894"/>
          </a:xfrm>
        </p:spPr>
        <p:txBody>
          <a:bodyPr>
            <a:normAutofit/>
          </a:bodyPr>
          <a:lstStyle/>
          <a:p>
            <a:r>
              <a:rPr lang="en-US" dirty="0" smtClean="0"/>
              <a:t>Middle East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31" y="788894"/>
            <a:ext cx="8152276" cy="5859387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Cultural Identity</a:t>
            </a:r>
          </a:p>
          <a:p>
            <a:pPr lvl="1"/>
            <a:r>
              <a:rPr lang="en-US" dirty="0" smtClean="0"/>
              <a:t>Diversity</a:t>
            </a:r>
          </a:p>
          <a:p>
            <a:r>
              <a:rPr lang="en-US" u="sng" dirty="0" smtClean="0"/>
              <a:t>Geography</a:t>
            </a:r>
          </a:p>
          <a:p>
            <a:pPr lvl="1"/>
            <a:r>
              <a:rPr lang="en-US" dirty="0" smtClean="0"/>
              <a:t>Mostly Arid</a:t>
            </a:r>
          </a:p>
          <a:p>
            <a:pPr lvl="1"/>
            <a:r>
              <a:rPr lang="en-US" dirty="0" smtClean="0"/>
              <a:t>Diversity= unequal wealth</a:t>
            </a:r>
          </a:p>
          <a:p>
            <a:r>
              <a:rPr lang="en-US" u="sng" dirty="0" smtClean="0"/>
              <a:t>Oil in the Middle East</a:t>
            </a:r>
          </a:p>
          <a:p>
            <a:pPr lvl="1"/>
            <a:r>
              <a:rPr lang="en-US" dirty="0" smtClean="0"/>
              <a:t>Trade</a:t>
            </a:r>
          </a:p>
          <a:p>
            <a:pPr lvl="2"/>
            <a:r>
              <a:rPr lang="en-US" dirty="0" smtClean="0"/>
              <a:t>OPEC- unite to have more power in world market</a:t>
            </a:r>
          </a:p>
          <a:p>
            <a:pPr lvl="1"/>
            <a:r>
              <a:rPr lang="en-US" dirty="0" smtClean="0"/>
              <a:t>Wealth</a:t>
            </a:r>
          </a:p>
          <a:p>
            <a:pPr lvl="2"/>
            <a:r>
              <a:rPr lang="en-US" dirty="0" smtClean="0"/>
              <a:t>Modernization vs. Tradition</a:t>
            </a:r>
          </a:p>
          <a:p>
            <a:pPr lvl="1"/>
            <a:r>
              <a:rPr lang="en-US" dirty="0" smtClean="0"/>
              <a:t>Importance of Water Routes</a:t>
            </a:r>
          </a:p>
          <a:p>
            <a:pPr lvl="2"/>
            <a:r>
              <a:rPr lang="en-US" dirty="0" smtClean="0"/>
              <a:t>Suez Canal Conflict (1956)</a:t>
            </a:r>
          </a:p>
          <a:p>
            <a:pPr lvl="3"/>
            <a:r>
              <a:rPr lang="en-US" dirty="0" smtClean="0"/>
              <a:t>Britain, Israel, France vs. Egypt: Canal was important for trade between Europe and Asia</a:t>
            </a:r>
          </a:p>
          <a:p>
            <a:pPr lvl="2"/>
            <a:r>
              <a:rPr lang="en-US" dirty="0" smtClean="0"/>
              <a:t>Persian Gulf War (1990)</a:t>
            </a:r>
          </a:p>
          <a:p>
            <a:pPr lvl="3"/>
            <a:r>
              <a:rPr lang="en-US" dirty="0" smtClean="0"/>
              <a:t>In 1990, Saddam Hussein invaded Kuwait :  “slant drilling” (stealing oil)</a:t>
            </a:r>
          </a:p>
          <a:p>
            <a:pPr lvl="3"/>
            <a:r>
              <a:rPr lang="en-US" dirty="0" smtClean="0"/>
              <a:t>Coalition of European and Arab powers led by the United States went to the Persian Gulf to drive Iraqi forces out of Kuwait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42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Middle East in the 20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Arab/ Israeli Conflict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628" y="977153"/>
            <a:ext cx="8124966" cy="5658959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Zionism (Balfour Declaration 1917)</a:t>
            </a:r>
          </a:p>
          <a:p>
            <a:pPr lvl="1">
              <a:buNone/>
            </a:pPr>
            <a:r>
              <a:rPr lang="en-US" dirty="0" smtClean="0"/>
              <a:t>	Desire for a Jewish State- conflict with Arab Goal</a:t>
            </a:r>
          </a:p>
          <a:p>
            <a:r>
              <a:rPr lang="en-US" dirty="0" smtClean="0"/>
              <a:t>War of Independence (1948)</a:t>
            </a:r>
          </a:p>
          <a:p>
            <a:pPr lvl="1">
              <a:buNone/>
            </a:pPr>
            <a:r>
              <a:rPr lang="en-US" dirty="0" smtClean="0"/>
              <a:t>	Success!.... Now maintain security.</a:t>
            </a:r>
          </a:p>
          <a:p>
            <a:r>
              <a:rPr lang="en-US" dirty="0" smtClean="0"/>
              <a:t>Nationalism (Cause of Conflict- Arab vs. Jew)</a:t>
            </a:r>
          </a:p>
          <a:p>
            <a:pPr lvl="1">
              <a:buNone/>
            </a:pPr>
            <a:r>
              <a:rPr lang="en-US" dirty="0" smtClean="0"/>
              <a:t>	PLO- Palestinian Liberation Organization, Terrorism</a:t>
            </a:r>
          </a:p>
          <a:p>
            <a:r>
              <a:rPr lang="en-US" dirty="0" smtClean="0"/>
              <a:t>Uneasy Peace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Camp </a:t>
            </a:r>
            <a:r>
              <a:rPr lang="en-US" dirty="0" smtClean="0"/>
              <a:t>David Accords (Sadat and Begin)</a:t>
            </a:r>
          </a:p>
          <a:p>
            <a:pPr lvl="1">
              <a:buNone/>
            </a:pPr>
            <a:r>
              <a:rPr lang="en-US" dirty="0" smtClean="0"/>
              <a:t>	Egypt and Israel- Negotiate</a:t>
            </a:r>
          </a:p>
          <a:p>
            <a:r>
              <a:rPr lang="en-US" dirty="0" smtClean="0"/>
              <a:t>Obstacles for Arab Success</a:t>
            </a:r>
          </a:p>
          <a:p>
            <a:pPr lvl="1">
              <a:buNone/>
            </a:pPr>
            <a:r>
              <a:rPr lang="en-US" dirty="0" smtClean="0"/>
              <a:t>	Disunity</a:t>
            </a:r>
          </a:p>
          <a:p>
            <a:pPr lvl="1">
              <a:buNone/>
            </a:pPr>
            <a:r>
              <a:rPr lang="en-US" dirty="0" smtClean="0"/>
              <a:t>	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191</TotalTime>
  <Words>726</Words>
  <Application>Microsoft Macintosh PowerPoint</Application>
  <PresentationFormat>On-screen Show (4:3)</PresentationFormat>
  <Paragraphs>140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Twilight</vt:lpstr>
      <vt:lpstr>Regents Review</vt:lpstr>
      <vt:lpstr>Early Human Society</vt:lpstr>
      <vt:lpstr>River Valley Civilizations</vt:lpstr>
      <vt:lpstr>Byzantine Empire (330- 1453)</vt:lpstr>
      <vt:lpstr>Islamic Expansion Rise of Islam</vt:lpstr>
      <vt:lpstr>Islamic Expansion Golden Age and Decline</vt:lpstr>
      <vt:lpstr>Ottoman Empire (1453- 1918)</vt:lpstr>
      <vt:lpstr>Middle East in the 20th Century</vt:lpstr>
      <vt:lpstr>Middle East in the 20th Century Arab/ Israeli Conflict</vt:lpstr>
      <vt:lpstr>Middle East in the 20th Century Arab Conflict</vt:lpstr>
      <vt:lpstr>Middle East in the 20th Century Arab Conflict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Regents Review</dc:title>
  <dc:creator>Michelle Sorise</dc:creator>
  <cp:lastModifiedBy>Michelle Sorise</cp:lastModifiedBy>
  <cp:revision>28</cp:revision>
  <dcterms:created xsi:type="dcterms:W3CDTF">2011-06-12T18:28:36Z</dcterms:created>
  <dcterms:modified xsi:type="dcterms:W3CDTF">2011-06-12T19:01:33Z</dcterms:modified>
</cp:coreProperties>
</file>