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media/audio1.bin" ContentType="audio/unknown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071" autoAdjust="0"/>
    <p:restoredTop sz="94660"/>
  </p:normalViewPr>
  <p:slideViewPr>
    <p:cSldViewPr>
      <p:cViewPr varScale="1">
        <p:scale>
          <a:sx n="93" d="100"/>
          <a:sy n="93" d="100"/>
        </p:scale>
        <p:origin x="-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F835-B207-41BF-983B-DDBDEAFF336B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EA9A-4085-4FE2-86B7-AB37A85D04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  <p:sndAc>
      <p:stSnd>
        <p:snd r:embed="rId1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F835-B207-41BF-983B-DDBDEAFF336B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EA9A-4085-4FE2-86B7-AB37A85D0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  <p:sndAc>
      <p:stSnd>
        <p:snd r:embed="rId1" name="las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F835-B207-41BF-983B-DDBDEAFF336B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EA9A-4085-4FE2-86B7-AB37A85D0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  <p:sndAc>
      <p:stSnd>
        <p:snd r:embed="rId1" name="las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F835-B207-41BF-983B-DDBDEAFF336B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EA9A-4085-4FE2-86B7-AB37A85D0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  <p:sndAc>
      <p:stSnd>
        <p:snd r:embed="rId1" name="las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F835-B207-41BF-983B-DDBDEAFF336B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EA9A-4085-4FE2-86B7-AB37A85D0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F835-B207-41BF-983B-DDBDEAFF336B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EA9A-4085-4FE2-86B7-AB37A85D0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  <p:sndAc>
      <p:stSnd>
        <p:snd r:embed="rId1" name="las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F835-B207-41BF-983B-DDBDEAFF336B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EA9A-4085-4FE2-86B7-AB37A85D0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F835-B207-41BF-983B-DDBDEAFF336B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EA9A-4085-4FE2-86B7-AB37A85D0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F835-B207-41BF-983B-DDBDEAFF336B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EA9A-4085-4FE2-86B7-AB37A85D0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F835-B207-41BF-983B-DDBDEAFF336B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EA9A-4085-4FE2-86B7-AB37A85D04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/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FBDF835-B207-41BF-983B-DDBDEAFF336B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7B7EA9A-4085-4FE2-86B7-AB37A85D0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9FBDF835-B207-41BF-983B-DDBDEAFF336B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F7B7EA9A-4085-4FE2-86B7-AB37A85D0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ipe/>
    <p:sndAc>
      <p:stSnd>
        <p:snd r:embed="rId13" name="laser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1.bin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bin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bin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bin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Latin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Regents Prep</a:t>
            </a:r>
            <a:endParaRPr lang="en-US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Colonial Rule in Latin America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ECONOMIC FACTORS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05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Concentration of power in a small group and landowners (mostly Spanish descendents)</a:t>
            </a:r>
          </a:p>
          <a:p>
            <a:pPr lvl="1"/>
            <a:r>
              <a:rPr lang="en-US" dirty="0" smtClean="0"/>
              <a:t>Encomienda System</a:t>
            </a:r>
          </a:p>
          <a:p>
            <a:pPr lvl="2"/>
            <a:r>
              <a:rPr lang="en-US" dirty="0" smtClean="0"/>
              <a:t>Result of Age of Exploration</a:t>
            </a:r>
          </a:p>
          <a:p>
            <a:pPr lvl="2"/>
            <a:r>
              <a:rPr lang="en-US" dirty="0" smtClean="0"/>
              <a:t>Slaves forced into labor (scarcity of natives)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Mercantilism</a:t>
            </a:r>
          </a:p>
          <a:p>
            <a:pPr lvl="1"/>
            <a:r>
              <a:rPr lang="en-US" dirty="0" smtClean="0"/>
              <a:t>Colonies are for raw materials and to purchase manufactured goods</a:t>
            </a:r>
          </a:p>
          <a:p>
            <a:pPr lvl="1"/>
            <a:r>
              <a:rPr lang="en-US" dirty="0" smtClean="0"/>
              <a:t>Led to production of raw materials and cash crops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Columbian Exchange- economic growth, new goods, new ideas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wip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Columbian Exchange</a:t>
            </a:r>
            <a:endParaRPr lang="en-US" dirty="0"/>
          </a:p>
        </p:txBody>
      </p:sp>
      <p:pic>
        <p:nvPicPr>
          <p:cNvPr id="5" name="Picture 4" descr="columbian exchn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" y="1543050"/>
            <a:ext cx="8982941" cy="4705350"/>
          </a:xfrm>
          <a:prstGeom prst="rect">
            <a:avLst/>
          </a:prstGeom>
        </p:spPr>
      </p:pic>
    </p:spTree>
  </p:cSld>
  <p:clrMapOvr>
    <a:masterClrMapping/>
  </p:clrMapOvr>
  <p:transition spd="med">
    <p:wip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Colonial Rule in Latin America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SOCIAL FACTORS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724400" cy="4953000"/>
          </a:xfrm>
        </p:spPr>
        <p:txBody>
          <a:bodyPr/>
          <a:lstStyle/>
          <a:p>
            <a:r>
              <a:rPr lang="en-US" dirty="0" smtClean="0"/>
              <a:t>Emphasis on military and strength of Roman Catholic Church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Church  leaders, military and landowners= elite with power</a:t>
            </a:r>
          </a:p>
          <a:p>
            <a:endParaRPr lang="en-US" dirty="0" smtClean="0"/>
          </a:p>
          <a:p>
            <a:r>
              <a:rPr lang="en-US" dirty="0" smtClean="0"/>
              <a:t>Slavery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 Las </a:t>
            </a:r>
            <a:r>
              <a:rPr lang="en-US" dirty="0" err="1" smtClean="0"/>
              <a:t>Casas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latin america social system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1" y="2133600"/>
            <a:ext cx="4468656" cy="3560961"/>
          </a:xfrm>
        </p:spPr>
      </p:pic>
    </p:spTree>
  </p:cSld>
  <p:clrMapOvr>
    <a:masterClrMapping/>
  </p:clrMapOvr>
  <p:transition spd="med">
    <p:wip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Modern Latin America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Regents Review</a:t>
            </a:r>
            <a:endParaRPr lang="en-US" dirty="0"/>
          </a:p>
        </p:txBody>
      </p:sp>
    </p:spTree>
  </p:cSld>
  <p:clrMapOvr>
    <a:masterClrMapping/>
  </p:clrMapOvr>
  <p:transition spd="med">
    <p:wip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Independence Movements in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Started early 1800’s (19</a:t>
            </a:r>
            <a:r>
              <a:rPr lang="en-US" baseline="30000" dirty="0" smtClean="0"/>
              <a:t>th</a:t>
            </a:r>
            <a:r>
              <a:rPr lang="en-US" dirty="0" smtClean="0"/>
              <a:t> century)= Influenced by French and American Revolutions</a:t>
            </a:r>
          </a:p>
          <a:p>
            <a:pPr lvl="1"/>
            <a:r>
              <a:rPr lang="en-US" dirty="0" smtClean="0"/>
              <a:t>Strong nationalistic movements</a:t>
            </a:r>
          </a:p>
          <a:p>
            <a:endParaRPr lang="en-US" dirty="0" smtClean="0"/>
          </a:p>
          <a:p>
            <a:r>
              <a:rPr lang="en-US" dirty="0" smtClean="0"/>
              <a:t>Bolivar and de San Martin= Independence Leaders </a:t>
            </a:r>
          </a:p>
          <a:p>
            <a:endParaRPr lang="en-US" dirty="0" smtClean="0"/>
          </a:p>
          <a:p>
            <a:r>
              <a:rPr lang="en-US" dirty="0" smtClean="0"/>
              <a:t>1823 Monroe Doctrine</a:t>
            </a:r>
          </a:p>
          <a:p>
            <a:pPr lvl="1"/>
            <a:r>
              <a:rPr lang="en-US" dirty="0" smtClean="0"/>
              <a:t>US declares that no European powers should interfere in the Americas</a:t>
            </a:r>
          </a:p>
          <a:p>
            <a:pPr lvl="1"/>
            <a:r>
              <a:rPr lang="en-US" dirty="0" smtClean="0"/>
              <a:t>1933 Good Neighbor Policy</a:t>
            </a:r>
          </a:p>
          <a:p>
            <a:pPr lvl="2"/>
            <a:r>
              <a:rPr lang="en-US" dirty="0" smtClean="0"/>
              <a:t>FDR “Peaceful Eye”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wip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Diversity in Latin America</a:t>
            </a:r>
            <a:endParaRPr lang="en-US" dirty="0"/>
          </a:p>
        </p:txBody>
      </p:sp>
      <p:pic>
        <p:nvPicPr>
          <p:cNvPr id="4" name="Content Placeholder 3" descr="geographic latin american diversit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24000"/>
            <a:ext cx="4495800" cy="5343580"/>
          </a:xfrm>
        </p:spPr>
      </p:pic>
      <p:pic>
        <p:nvPicPr>
          <p:cNvPr id="6" name="Picture 5" descr="latin-america-political-m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524000"/>
            <a:ext cx="4495799" cy="533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47800"/>
            <a:ext cx="4648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Cultural, Racial and Geographic Diversity</a:t>
            </a:r>
            <a:endParaRPr lang="en-US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Political Status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715355"/>
          </a:xfrm>
        </p:spPr>
        <p:txBody>
          <a:bodyPr>
            <a:normAutofit/>
          </a:bodyPr>
          <a:lstStyle/>
          <a:p>
            <a:pPr algn="ctr"/>
            <a:r>
              <a:rPr lang="en-US" sz="2800" i="1" u="sng" dirty="0" smtClean="0">
                <a:solidFill>
                  <a:srgbClr val="0070C0"/>
                </a:solidFill>
              </a:rPr>
              <a:t>Unity</a:t>
            </a:r>
            <a:endParaRPr lang="en-US" sz="2800" i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2057400"/>
            <a:ext cx="4419600" cy="4800600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Organization of American States (OAS)</a:t>
            </a:r>
          </a:p>
          <a:p>
            <a:pPr lvl="2"/>
            <a:r>
              <a:rPr lang="en-US" sz="2400" dirty="0" smtClean="0">
                <a:solidFill>
                  <a:srgbClr val="0070C0"/>
                </a:solidFill>
              </a:rPr>
              <a:t>Peaceful way of settling disputes</a:t>
            </a:r>
          </a:p>
          <a:p>
            <a:pPr lvl="2"/>
            <a:r>
              <a:rPr lang="en-US" sz="2400" dirty="0" smtClean="0">
                <a:solidFill>
                  <a:srgbClr val="0070C0"/>
                </a:solidFill>
              </a:rPr>
              <a:t>United </a:t>
            </a:r>
            <a:r>
              <a:rPr lang="en-US" sz="2400" dirty="0" smtClean="0">
                <a:solidFill>
                  <a:srgbClr val="0070C0"/>
                </a:solidFill>
              </a:rPr>
              <a:t>35 Independent States</a:t>
            </a:r>
          </a:p>
          <a:p>
            <a:pPr lvl="2"/>
            <a:r>
              <a:rPr lang="en-US" sz="2400" dirty="0" smtClean="0">
                <a:solidFill>
                  <a:srgbClr val="0070C0"/>
                </a:solidFill>
              </a:rPr>
              <a:t>Develop cooperation among West Hemisphere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sz="4200" b="1" u="sng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715355"/>
          </a:xfrm>
        </p:spPr>
        <p:txBody>
          <a:bodyPr>
            <a:normAutofit/>
          </a:bodyPr>
          <a:lstStyle/>
          <a:p>
            <a:pPr algn="ctr"/>
            <a:r>
              <a:rPr lang="en-US" sz="2800" i="1" u="sng" dirty="0" smtClean="0">
                <a:solidFill>
                  <a:srgbClr val="7030A0"/>
                </a:solidFill>
              </a:rPr>
              <a:t>Instability</a:t>
            </a:r>
            <a:endParaRPr lang="en-US" sz="2800" i="1" u="sng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133600"/>
            <a:ext cx="4419600" cy="4724400"/>
          </a:xfrm>
        </p:spPr>
        <p:txBody>
          <a:bodyPr/>
          <a:lstStyle/>
          <a:p>
            <a:pPr lvl="1"/>
            <a:r>
              <a:rPr lang="en-US" sz="2200" dirty="0" smtClean="0">
                <a:solidFill>
                  <a:srgbClr val="7030A0"/>
                </a:solidFill>
              </a:rPr>
              <a:t>Power in the hands of few</a:t>
            </a:r>
          </a:p>
          <a:p>
            <a:pPr lvl="1"/>
            <a:r>
              <a:rPr lang="en-US" sz="2200" dirty="0" smtClean="0">
                <a:solidFill>
                  <a:srgbClr val="7030A0"/>
                </a:solidFill>
              </a:rPr>
              <a:t>Civilian governments replaced by military governments and dictators established</a:t>
            </a:r>
          </a:p>
          <a:p>
            <a:pPr lvl="2"/>
            <a:r>
              <a:rPr lang="en-US" sz="2200" dirty="0" smtClean="0">
                <a:solidFill>
                  <a:srgbClr val="7030A0"/>
                </a:solidFill>
              </a:rPr>
              <a:t>1959 Cuban Revolution- Communist government because government not meeting the demands of people (Fidel Castro)</a:t>
            </a:r>
          </a:p>
          <a:p>
            <a:pPr lvl="1"/>
            <a:r>
              <a:rPr lang="en-US" sz="2200" dirty="0" smtClean="0">
                <a:solidFill>
                  <a:srgbClr val="7030A0"/>
                </a:solidFill>
              </a:rPr>
              <a:t>Longest history of stable government= Costa Rica</a:t>
            </a:r>
          </a:p>
          <a:p>
            <a:pPr lvl="1"/>
            <a:r>
              <a:rPr lang="en-US" sz="2200" dirty="0" smtClean="0">
                <a:solidFill>
                  <a:srgbClr val="7030A0"/>
                </a:solidFill>
              </a:rPr>
              <a:t>Instability= economic poverty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Economic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sz="3300" b="1" u="sng" dirty="0" smtClean="0">
                <a:solidFill>
                  <a:srgbClr val="00B050"/>
                </a:solidFill>
              </a:rPr>
              <a:t>Wealth in the hands of few</a:t>
            </a:r>
          </a:p>
          <a:p>
            <a:pPr lvl="1"/>
            <a:r>
              <a:rPr lang="en-US" dirty="0" smtClean="0"/>
              <a:t>Land reform= distribution for more equality</a:t>
            </a:r>
          </a:p>
          <a:p>
            <a:pPr lvl="1"/>
            <a:r>
              <a:rPr lang="en-US" dirty="0" smtClean="0"/>
              <a:t>Plantations (Mexico: no US immigration= pressure on economy)</a:t>
            </a:r>
          </a:p>
          <a:p>
            <a:pPr lvl="1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r>
              <a:rPr lang="en-US" sz="3300" b="1" u="sng" dirty="0" smtClean="0">
                <a:solidFill>
                  <a:srgbClr val="00B050"/>
                </a:solidFill>
              </a:rPr>
              <a:t>Controlled by World Market</a:t>
            </a:r>
          </a:p>
          <a:p>
            <a:pPr lvl="1"/>
            <a:r>
              <a:rPr lang="en-US" dirty="0" smtClean="0"/>
              <a:t>Cash Crop dependence </a:t>
            </a:r>
          </a:p>
          <a:p>
            <a:pPr lvl="1"/>
            <a:r>
              <a:rPr lang="en-US" dirty="0" smtClean="0"/>
              <a:t>Need to export raw materials (international market demand)</a:t>
            </a:r>
          </a:p>
          <a:p>
            <a:pPr lvl="1"/>
            <a:r>
              <a:rPr lang="en-US" dirty="0" smtClean="0"/>
              <a:t>NAFTA</a:t>
            </a:r>
          </a:p>
          <a:p>
            <a:pPr lvl="1">
              <a:buNone/>
            </a:pPr>
            <a:endParaRPr lang="en-US" sz="3300" dirty="0" smtClean="0"/>
          </a:p>
          <a:p>
            <a:r>
              <a:rPr lang="en-US" sz="3300" b="1" u="sng" dirty="0" smtClean="0">
                <a:solidFill>
                  <a:srgbClr val="00B050"/>
                </a:solidFill>
              </a:rPr>
              <a:t>Need for $$</a:t>
            </a:r>
          </a:p>
          <a:p>
            <a:pPr lvl="1"/>
            <a:r>
              <a:rPr lang="en-US" dirty="0" smtClean="0"/>
              <a:t>Movement of people into cities for economic improvement (Post WW2)</a:t>
            </a:r>
          </a:p>
          <a:p>
            <a:pPr lvl="1"/>
            <a:r>
              <a:rPr lang="en-US" dirty="0" smtClean="0"/>
              <a:t>Political instability= no economic improvement</a:t>
            </a:r>
          </a:p>
          <a:p>
            <a:pPr lvl="1"/>
            <a:r>
              <a:rPr lang="en-US" dirty="0" smtClean="0"/>
              <a:t>Lack of money for industrial development</a:t>
            </a:r>
          </a:p>
          <a:p>
            <a:pPr lvl="1"/>
            <a:r>
              <a:rPr lang="en-US" dirty="0" smtClean="0"/>
              <a:t>International Debt (Argentina, Brazil and Mexico)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wip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Environmental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6019800" cy="914399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Deforestation of the Amazon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rainforestscenecoloursmal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447800"/>
            <a:ext cx="2971800" cy="4136746"/>
          </a:xfrm>
          <a:prstGeom prst="rect">
            <a:avLst/>
          </a:prstGeom>
        </p:spPr>
      </p:pic>
      <p:pic>
        <p:nvPicPr>
          <p:cNvPr id="5" name="Picture 4" descr="AP_RainForest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0"/>
            <a:ext cx="6140080" cy="4572000"/>
          </a:xfrm>
          <a:prstGeom prst="rect">
            <a:avLst/>
          </a:prstGeom>
        </p:spPr>
      </p:pic>
    </p:spTree>
  </p:cSld>
  <p:clrMapOvr>
    <a:masterClrMapping/>
  </p:clrMapOvr>
  <p:transition spd="med">
    <p:wip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Social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Traditional Middle Class= father runs the family (patriarchy)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Landowners oppose economic and social change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Education= social mobility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Roman Catholic Church= active in social and human rights issues</a:t>
            </a:r>
            <a:endParaRPr lang="en-US" dirty="0"/>
          </a:p>
        </p:txBody>
      </p:sp>
    </p:spTree>
  </p:cSld>
  <p:clrMapOvr>
    <a:masterClrMapping/>
  </p:clrMapOvr>
  <p:transition spd="med">
    <p:wip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Latin American Geography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343400" cy="518160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/>
              <a:t>Diverse Physical Features</a:t>
            </a:r>
          </a:p>
          <a:p>
            <a:pPr algn="ctr">
              <a:buNone/>
            </a:pPr>
            <a:endParaRPr lang="en-US" dirty="0" smtClean="0"/>
          </a:p>
          <a:p>
            <a:pPr lvl="2"/>
            <a:r>
              <a:rPr lang="en-US" dirty="0" smtClean="0"/>
              <a:t>Mountains (Andes)= tough to unify area</a:t>
            </a:r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Rainforest (Brazil)</a:t>
            </a:r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Aquatic/ Tropical (Central America)</a:t>
            </a:r>
          </a:p>
          <a:p>
            <a:pPr lvl="2"/>
            <a:endParaRPr lang="en-US" dirty="0" smtClean="0"/>
          </a:p>
        </p:txBody>
      </p:sp>
      <p:pic>
        <p:nvPicPr>
          <p:cNvPr id="8" name="Content Placeholder 7" descr="americas physical featur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443789"/>
            <a:ext cx="4114800" cy="5414211"/>
          </a:xfrm>
        </p:spPr>
      </p:pic>
    </p:spTree>
  </p:cSld>
  <p:clrMapOvr>
    <a:masterClrMapping/>
  </p:clrMapOvr>
  <p:transition spd="med">
    <p:wip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Ancient Civilizations in Latin America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/>
              <a:t>Ancient Civilizations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Mayan Empire </a:t>
            </a:r>
          </a:p>
          <a:p>
            <a:pPr>
              <a:buNone/>
            </a:pPr>
            <a:r>
              <a:rPr lang="en-US" dirty="0" smtClean="0"/>
              <a:t>	(Central America)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Incan Empire </a:t>
            </a:r>
          </a:p>
          <a:p>
            <a:pPr>
              <a:buNone/>
            </a:pPr>
            <a:r>
              <a:rPr lang="en-US" dirty="0" smtClean="0"/>
              <a:t>	(Peru)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Aztec Empire</a:t>
            </a:r>
          </a:p>
          <a:p>
            <a:pPr>
              <a:buNone/>
            </a:pPr>
            <a:r>
              <a:rPr lang="en-US" dirty="0" smtClean="0"/>
              <a:t>	(Mexico)</a:t>
            </a:r>
            <a:endParaRPr lang="en-US" dirty="0"/>
          </a:p>
        </p:txBody>
      </p:sp>
      <p:pic>
        <p:nvPicPr>
          <p:cNvPr id="14" name="Content Placeholder 13" descr="sa-map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524000"/>
            <a:ext cx="4399996" cy="5173789"/>
          </a:xfrm>
        </p:spPr>
      </p:pic>
    </p:spTree>
  </p:cSld>
  <p:clrMapOvr>
    <a:masterClrMapping/>
  </p:clrMapOvr>
  <p:transition spd="med">
    <p:wip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Civilizations: Aztec</a:t>
            </a:r>
            <a:endParaRPr lang="en-US" dirty="0"/>
          </a:p>
        </p:txBody>
      </p:sp>
      <p:pic>
        <p:nvPicPr>
          <p:cNvPr id="9" name="Content Placeholder 8" descr="map-aztec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519614"/>
            <a:ext cx="6494118" cy="5338385"/>
          </a:xfrm>
        </p:spPr>
      </p:pic>
    </p:spTree>
  </p:cSld>
  <p:clrMapOvr>
    <a:masterClrMapping/>
  </p:clrMapOvr>
  <p:transition spd="med">
    <p:wip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Civilization: Inca</a:t>
            </a:r>
            <a:endParaRPr lang="en-US" dirty="0"/>
          </a:p>
        </p:txBody>
      </p:sp>
      <p:pic>
        <p:nvPicPr>
          <p:cNvPr id="4" name="Content Placeholder 3" descr="inca map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83567"/>
            <a:ext cx="3657600" cy="5374433"/>
          </a:xfrm>
        </p:spPr>
      </p:pic>
      <p:pic>
        <p:nvPicPr>
          <p:cNvPr id="5" name="Picture 4" descr="image00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047" y="1447800"/>
            <a:ext cx="4731953" cy="5410200"/>
          </a:xfrm>
          <a:prstGeom prst="rect">
            <a:avLst/>
          </a:prstGeom>
        </p:spPr>
      </p:pic>
    </p:spTree>
  </p:cSld>
  <p:clrMapOvr>
    <a:masterClrMapping/>
  </p:clrMapOvr>
  <p:transition spd="med">
    <p:wip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Civilization: Mayan</a:t>
            </a:r>
            <a:endParaRPr lang="en-US" dirty="0"/>
          </a:p>
        </p:txBody>
      </p:sp>
      <p:pic>
        <p:nvPicPr>
          <p:cNvPr id="4" name="Content Placeholder 3" descr="mayanmap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14518"/>
            <a:ext cx="5698026" cy="5343482"/>
          </a:xfrm>
        </p:spPr>
      </p:pic>
      <p:pic>
        <p:nvPicPr>
          <p:cNvPr id="5" name="Picture 4" descr="mayan_map_06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514" y="1524000"/>
            <a:ext cx="4725486" cy="5334000"/>
          </a:xfrm>
          <a:prstGeom prst="rect">
            <a:avLst/>
          </a:prstGeom>
        </p:spPr>
      </p:pic>
    </p:spTree>
  </p:cSld>
  <p:clrMapOvr>
    <a:masterClrMapping/>
  </p:clrMapOvr>
  <p:transition spd="med">
    <p:wip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Ancient Civilization Accomplishments and Decline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Aztecs, Incas, Mayans</a:t>
            </a:r>
            <a:endParaRPr lang="en-US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4958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Complex math and calendar system= </a:t>
            </a:r>
            <a:r>
              <a:rPr lang="en-US" dirty="0" smtClean="0">
                <a:solidFill>
                  <a:srgbClr val="00B0F0"/>
                </a:solidFill>
              </a:rPr>
              <a:t>accomplishments </a:t>
            </a:r>
            <a:r>
              <a:rPr lang="en-US" dirty="0" smtClean="0"/>
              <a:t>rivaled Middle East (Islamic) achievements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Complex </a:t>
            </a:r>
            <a:r>
              <a:rPr lang="en-US" dirty="0" smtClean="0"/>
              <a:t>cities, governments, writing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Flourishing</a:t>
            </a:r>
            <a:r>
              <a:rPr lang="en-US" dirty="0" smtClean="0"/>
              <a:t> pre-European contact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46482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Adapted</a:t>
            </a:r>
            <a:r>
              <a:rPr lang="en-US" dirty="0" smtClean="0"/>
              <a:t> to environment</a:t>
            </a:r>
          </a:p>
          <a:p>
            <a:pPr lvl="1"/>
            <a:r>
              <a:rPr lang="en-US" dirty="0" smtClean="0"/>
              <a:t>Incas (Andes)= footbridges and road</a:t>
            </a:r>
          </a:p>
          <a:p>
            <a:pPr lvl="1"/>
            <a:r>
              <a:rPr lang="en-US" dirty="0" smtClean="0"/>
              <a:t>Aztec= floating gardens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Decline of Empires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Disease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Conquistadors</a:t>
            </a:r>
          </a:p>
          <a:p>
            <a:pPr lvl="2"/>
            <a:r>
              <a:rPr lang="en-US" dirty="0" smtClean="0"/>
              <a:t>Cortes/Aztecs</a:t>
            </a:r>
          </a:p>
          <a:p>
            <a:pPr lvl="2"/>
            <a:r>
              <a:rPr lang="en-US" dirty="0" smtClean="0"/>
              <a:t>Pizarro/Incas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Impact of Pre-Columbian civilization can be found in modern </a:t>
            </a:r>
            <a:r>
              <a:rPr lang="en-US" dirty="0" smtClean="0">
                <a:solidFill>
                  <a:srgbClr val="00B0F0"/>
                </a:solidFill>
              </a:rPr>
              <a:t>art and architecture</a:t>
            </a:r>
          </a:p>
        </p:txBody>
      </p:sp>
      <p:pic>
        <p:nvPicPr>
          <p:cNvPr id="6" name="Picture 5" descr="machu-picchu-01-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3352800"/>
            <a:ext cx="1219200" cy="1830630"/>
          </a:xfrm>
          <a:prstGeom prst="rect">
            <a:avLst/>
          </a:prstGeom>
        </p:spPr>
      </p:pic>
      <p:pic>
        <p:nvPicPr>
          <p:cNvPr id="7" name="Picture 6" descr="aztecci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181601"/>
            <a:ext cx="2458718" cy="1676399"/>
          </a:xfrm>
          <a:prstGeom prst="rect">
            <a:avLst/>
          </a:prstGeom>
        </p:spPr>
      </p:pic>
    </p:spTree>
  </p:cSld>
  <p:clrMapOvr>
    <a:masterClrMapping/>
  </p:clrMapOvr>
  <p:transition spd="med">
    <p:wip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Colonial Rule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Latin America</a:t>
            </a:r>
            <a:endParaRPr lang="en-US" dirty="0"/>
          </a:p>
        </p:txBody>
      </p:sp>
    </p:spTree>
  </p:cSld>
  <p:clrMapOvr>
    <a:masterClrMapping/>
  </p:clrMapOvr>
  <p:transition spd="med">
    <p:wip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Colonial Rule in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Colonial Powers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Spain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Portugal</a:t>
            </a:r>
          </a:p>
          <a:p>
            <a:pPr>
              <a:buNone/>
            </a:pPr>
            <a:r>
              <a:rPr lang="en-US" dirty="0" smtClean="0"/>
              <a:t>(Treaty of Tordesillas)</a:t>
            </a:r>
            <a:endParaRPr lang="en-US" dirty="0"/>
          </a:p>
        </p:txBody>
      </p:sp>
      <p:pic>
        <p:nvPicPr>
          <p:cNvPr id="5" name="Content Placeholder 4" descr="treaty of tordesilla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4172" y="1773238"/>
            <a:ext cx="3046655" cy="4624387"/>
          </a:xfrm>
        </p:spPr>
      </p:pic>
      <p:pic>
        <p:nvPicPr>
          <p:cNvPr id="6" name="Picture 5" descr="portuguese and spanish empir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572000"/>
            <a:ext cx="4286250" cy="1981200"/>
          </a:xfrm>
          <a:prstGeom prst="rect">
            <a:avLst/>
          </a:prstGeom>
        </p:spPr>
      </p:pic>
    </p:spTree>
  </p:cSld>
  <p:clrMapOvr>
    <a:masterClrMapping/>
  </p:clrMapOvr>
  <p:transition spd="med">
    <p:wip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3400</TotalTime>
  <Words>536</Words>
  <Application>Microsoft Macintosh PowerPoint</Application>
  <PresentationFormat>On-screen Show (4:3)</PresentationFormat>
  <Paragraphs>121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Latin America</vt:lpstr>
      <vt:lpstr>Latin American Geography</vt:lpstr>
      <vt:lpstr>Ancient Civilizations in Latin America</vt:lpstr>
      <vt:lpstr>Ancient Civilizations: Aztec</vt:lpstr>
      <vt:lpstr>Ancient Civilization: Inca</vt:lpstr>
      <vt:lpstr>Ancient Civilization: Mayan</vt:lpstr>
      <vt:lpstr>Ancient Civilization Accomplishments and Decline Aztecs, Incas, Mayans</vt:lpstr>
      <vt:lpstr>Colonial Rule</vt:lpstr>
      <vt:lpstr>Colonial Rule in Latin America</vt:lpstr>
      <vt:lpstr>Colonial Rule in Latin America ECONOMIC FACTORS</vt:lpstr>
      <vt:lpstr>Columbian Exchange</vt:lpstr>
      <vt:lpstr>Colonial Rule in Latin America SOCIAL FACTORS</vt:lpstr>
      <vt:lpstr>Modern Latin America</vt:lpstr>
      <vt:lpstr>Independence Movements in Latin America</vt:lpstr>
      <vt:lpstr>Diversity in Latin America</vt:lpstr>
      <vt:lpstr>Modern Political Status</vt:lpstr>
      <vt:lpstr>Modern Economic Status</vt:lpstr>
      <vt:lpstr>Modern Environmental Status</vt:lpstr>
      <vt:lpstr>Modern Social Status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America</dc:title>
  <dc:creator> </dc:creator>
  <cp:lastModifiedBy>Michelle Sorise</cp:lastModifiedBy>
  <cp:revision>45</cp:revision>
  <dcterms:created xsi:type="dcterms:W3CDTF">2011-06-09T02:38:28Z</dcterms:created>
  <dcterms:modified xsi:type="dcterms:W3CDTF">2011-06-10T03:45:30Z</dcterms:modified>
</cp:coreProperties>
</file>