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67" r:id="rId5"/>
    <p:sldId id="260" r:id="rId6"/>
    <p:sldId id="259" r:id="rId7"/>
    <p:sldId id="261" r:id="rId8"/>
    <p:sldId id="262" r:id="rId9"/>
    <p:sldId id="265" r:id="rId10"/>
    <p:sldId id="264"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3" autoAdjust="0"/>
    <p:restoredTop sz="94600" autoAdjust="0"/>
  </p:normalViewPr>
  <p:slideViewPr>
    <p:cSldViewPr>
      <p:cViewPr varScale="1">
        <p:scale>
          <a:sx n="69" d="100"/>
          <a:sy n="69" d="100"/>
        </p:scale>
        <p:origin x="-546" y="-102"/>
      </p:cViewPr>
      <p:guideLst>
        <p:guide orient="horz" pos="2160"/>
        <p:guide pos="2880"/>
      </p:guideLst>
    </p:cSldViewPr>
  </p:slideViewPr>
  <p:outlineViewPr>
    <p:cViewPr>
      <p:scale>
        <a:sx n="33" d="100"/>
        <a:sy n="33" d="100"/>
      </p:scale>
      <p:origin x="48" y="6198"/>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0CD2E47-E07A-49F7-A517-35C994AD755D}" type="datetimeFigureOut">
              <a:rPr lang="en-US" smtClean="0"/>
              <a:pPr/>
              <a:t>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9D82D4-FF4C-491E-AEC0-770199E599B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CD2E47-E07A-49F7-A517-35C994AD755D}" type="datetimeFigureOut">
              <a:rPr lang="en-US" smtClean="0"/>
              <a:pPr/>
              <a:t>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9D82D4-FF4C-491E-AEC0-770199E599B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CD2E47-E07A-49F7-A517-35C994AD755D}" type="datetimeFigureOut">
              <a:rPr lang="en-US" smtClean="0"/>
              <a:pPr/>
              <a:t>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9D82D4-FF4C-491E-AEC0-770199E599B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CD2E47-E07A-49F7-A517-35C994AD755D}" type="datetimeFigureOut">
              <a:rPr lang="en-US" smtClean="0"/>
              <a:pPr/>
              <a:t>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9D82D4-FF4C-491E-AEC0-770199E599B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CD2E47-E07A-49F7-A517-35C994AD755D}" type="datetimeFigureOut">
              <a:rPr lang="en-US" smtClean="0"/>
              <a:pPr/>
              <a:t>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9D82D4-FF4C-491E-AEC0-770199E599B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CD2E47-E07A-49F7-A517-35C994AD755D}" type="datetimeFigureOut">
              <a:rPr lang="en-US" smtClean="0"/>
              <a:pPr/>
              <a:t>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9D82D4-FF4C-491E-AEC0-770199E599B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0CD2E47-E07A-49F7-A517-35C994AD755D}" type="datetimeFigureOut">
              <a:rPr lang="en-US" smtClean="0"/>
              <a:pPr/>
              <a:t>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9D82D4-FF4C-491E-AEC0-770199E599B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0CD2E47-E07A-49F7-A517-35C994AD755D}" type="datetimeFigureOut">
              <a:rPr lang="en-US" smtClean="0"/>
              <a:pPr/>
              <a:t>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9D82D4-FF4C-491E-AEC0-770199E599B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CD2E47-E07A-49F7-A517-35C994AD755D}" type="datetimeFigureOut">
              <a:rPr lang="en-US" smtClean="0"/>
              <a:pPr/>
              <a:t>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9D82D4-FF4C-491E-AEC0-770199E599B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CD2E47-E07A-49F7-A517-35C994AD755D}" type="datetimeFigureOut">
              <a:rPr lang="en-US" smtClean="0"/>
              <a:pPr/>
              <a:t>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9D82D4-FF4C-491E-AEC0-770199E599B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CD2E47-E07A-49F7-A517-35C994AD755D}" type="datetimeFigureOut">
              <a:rPr lang="en-US" smtClean="0"/>
              <a:pPr/>
              <a:t>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9D82D4-FF4C-491E-AEC0-770199E599B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CD2E47-E07A-49F7-A517-35C994AD755D}" type="datetimeFigureOut">
              <a:rPr lang="en-US" smtClean="0"/>
              <a:pPr/>
              <a:t>1/8/2016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9D82D4-FF4C-491E-AEC0-770199E599B2}"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2209800"/>
            <a:ext cx="8229600" cy="3733800"/>
          </a:xfrm>
        </p:spPr>
        <p:txBody>
          <a:bodyPr>
            <a:normAutofit fontScale="92500"/>
          </a:bodyPr>
          <a:lstStyle/>
          <a:p>
            <a:pPr>
              <a:buNone/>
            </a:pPr>
            <a:r>
              <a:rPr lang="en-US" sz="4000" dirty="0" smtClean="0">
                <a:effectLst>
                  <a:outerShdw blurRad="38100" dist="38100" dir="2700000" algn="tl">
                    <a:srgbClr val="000000">
                      <a:alpha val="43137"/>
                    </a:srgbClr>
                  </a:outerShdw>
                </a:effectLst>
              </a:rPr>
              <a:t>Do Now:</a:t>
            </a:r>
          </a:p>
          <a:p>
            <a:r>
              <a:rPr lang="en-US" sz="4000" dirty="0" smtClean="0">
                <a:effectLst>
                  <a:outerShdw blurRad="38100" dist="38100" dir="2700000" algn="tl">
                    <a:srgbClr val="000000">
                      <a:alpha val="43137"/>
                    </a:srgbClr>
                  </a:outerShdw>
                </a:effectLst>
              </a:rPr>
              <a:t>Imaging that you are President Lincoln and the Civil War has just ended.  The Union is victorious!  What would be your (3) greatest concerns now that the rebellion is over?</a:t>
            </a:r>
            <a:endParaRPr lang="en-US" sz="4000" dirty="0">
              <a:effectLst>
                <a:outerShdw blurRad="38100" dist="38100" dir="2700000" algn="tl">
                  <a:srgbClr val="000000">
                    <a:alpha val="43137"/>
                  </a:srgbClr>
                </a:outerShdw>
              </a:effectLst>
            </a:endParaRPr>
          </a:p>
        </p:txBody>
      </p:sp>
      <p:sp>
        <p:nvSpPr>
          <p:cNvPr id="4" name="Title 1"/>
          <p:cNvSpPr txBox="1">
            <a:spLocks/>
          </p:cNvSpPr>
          <p:nvPr/>
        </p:nvSpPr>
        <p:spPr>
          <a:xfrm>
            <a:off x="685800" y="152400"/>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Aim: What was “Reconstruction”?</a:t>
            </a:r>
            <a:endParaRPr kumimoji="0" lang="en-US" sz="4400" b="0"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Johnson’s Plan</a:t>
            </a:r>
            <a:endParaRPr lang="en-US" dirty="0"/>
          </a:p>
        </p:txBody>
      </p:sp>
      <p:sp>
        <p:nvSpPr>
          <p:cNvPr id="8" name="Content Placeholder 7"/>
          <p:cNvSpPr>
            <a:spLocks noGrp="1"/>
          </p:cNvSpPr>
          <p:nvPr>
            <p:ph idx="1"/>
          </p:nvPr>
        </p:nvSpPr>
        <p:spPr/>
        <p:txBody>
          <a:bodyPr/>
          <a:lstStyle/>
          <a:p>
            <a:r>
              <a:rPr lang="en-US" dirty="0" smtClean="0"/>
              <a:t>Recognized Lincoln’s 10% plan</a:t>
            </a:r>
          </a:p>
          <a:p>
            <a:r>
              <a:rPr lang="en-US" dirty="0" smtClean="0"/>
              <a:t>Disenfranchised leading Confederates (those with over $20,000 of property)</a:t>
            </a:r>
          </a:p>
          <a:p>
            <a:r>
              <a:rPr lang="en-US" dirty="0" smtClean="0"/>
              <a:t>Forced states to ratify the 13</a:t>
            </a:r>
            <a:r>
              <a:rPr lang="en-US" baseline="30000" dirty="0" smtClean="0"/>
              <a:t>th</a:t>
            </a:r>
            <a:r>
              <a:rPr lang="en-US" dirty="0" smtClean="0"/>
              <a:t> Amendment (ending slavery) before readmission</a:t>
            </a:r>
          </a:p>
          <a:p>
            <a:r>
              <a:rPr lang="en-US" dirty="0" smtClean="0"/>
              <a:t>Granted pardons to all but highest ranking </a:t>
            </a:r>
            <a:r>
              <a:rPr lang="en-US" dirty="0" err="1" smtClean="0"/>
              <a:t>exConfederates</a:t>
            </a:r>
            <a:r>
              <a:rPr lang="en-US"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down)">
                                      <p:cBhvr>
                                        <p:cTn id="7" dur="580">
                                          <p:stCondLst>
                                            <p:cond delay="0"/>
                                          </p:stCondLst>
                                        </p:cTn>
                                        <p:tgtEl>
                                          <p:spTgt spid="8">
                                            <p:txEl>
                                              <p:pRg st="0" end="0"/>
                                            </p:txEl>
                                          </p:spTgt>
                                        </p:tgtEl>
                                      </p:cBhvr>
                                    </p:animEffect>
                                    <p:anim calcmode="lin" valueType="num">
                                      <p:cBhvr>
                                        <p:cTn id="8" dur="1822" tmFilter="0,0; 0.14,0.36; 0.43,0.73; 0.71,0.91; 1.0,1.0">
                                          <p:stCondLst>
                                            <p:cond delay="0"/>
                                          </p:stCondLst>
                                        </p:cTn>
                                        <p:tgtEl>
                                          <p:spTgt spid="8">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8">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8">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8">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8">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8">
                                            <p:txEl>
                                              <p:pRg st="0" end="0"/>
                                            </p:txEl>
                                          </p:spTgt>
                                        </p:tgtEl>
                                      </p:cBhvr>
                                      <p:to x="100000" y="60000"/>
                                    </p:animScale>
                                    <p:animScale>
                                      <p:cBhvr>
                                        <p:cTn id="14" dur="166" decel="50000">
                                          <p:stCondLst>
                                            <p:cond delay="676"/>
                                          </p:stCondLst>
                                        </p:cTn>
                                        <p:tgtEl>
                                          <p:spTgt spid="8">
                                            <p:txEl>
                                              <p:pRg st="0" end="0"/>
                                            </p:txEl>
                                          </p:spTgt>
                                        </p:tgtEl>
                                      </p:cBhvr>
                                      <p:to x="100000" y="100000"/>
                                    </p:animScale>
                                    <p:animScale>
                                      <p:cBhvr>
                                        <p:cTn id="15" dur="26">
                                          <p:stCondLst>
                                            <p:cond delay="1312"/>
                                          </p:stCondLst>
                                        </p:cTn>
                                        <p:tgtEl>
                                          <p:spTgt spid="8">
                                            <p:txEl>
                                              <p:pRg st="0" end="0"/>
                                            </p:txEl>
                                          </p:spTgt>
                                        </p:tgtEl>
                                      </p:cBhvr>
                                      <p:to x="100000" y="80000"/>
                                    </p:animScale>
                                    <p:animScale>
                                      <p:cBhvr>
                                        <p:cTn id="16" dur="166" decel="50000">
                                          <p:stCondLst>
                                            <p:cond delay="1338"/>
                                          </p:stCondLst>
                                        </p:cTn>
                                        <p:tgtEl>
                                          <p:spTgt spid="8">
                                            <p:txEl>
                                              <p:pRg st="0" end="0"/>
                                            </p:txEl>
                                          </p:spTgt>
                                        </p:tgtEl>
                                      </p:cBhvr>
                                      <p:to x="100000" y="100000"/>
                                    </p:animScale>
                                    <p:animScale>
                                      <p:cBhvr>
                                        <p:cTn id="17" dur="26">
                                          <p:stCondLst>
                                            <p:cond delay="1642"/>
                                          </p:stCondLst>
                                        </p:cTn>
                                        <p:tgtEl>
                                          <p:spTgt spid="8">
                                            <p:txEl>
                                              <p:pRg st="0" end="0"/>
                                            </p:txEl>
                                          </p:spTgt>
                                        </p:tgtEl>
                                      </p:cBhvr>
                                      <p:to x="100000" y="90000"/>
                                    </p:animScale>
                                    <p:animScale>
                                      <p:cBhvr>
                                        <p:cTn id="18" dur="166" decel="50000">
                                          <p:stCondLst>
                                            <p:cond delay="1668"/>
                                          </p:stCondLst>
                                        </p:cTn>
                                        <p:tgtEl>
                                          <p:spTgt spid="8">
                                            <p:txEl>
                                              <p:pRg st="0" end="0"/>
                                            </p:txEl>
                                          </p:spTgt>
                                        </p:tgtEl>
                                      </p:cBhvr>
                                      <p:to x="100000" y="100000"/>
                                    </p:animScale>
                                    <p:animScale>
                                      <p:cBhvr>
                                        <p:cTn id="19" dur="26">
                                          <p:stCondLst>
                                            <p:cond delay="1808"/>
                                          </p:stCondLst>
                                        </p:cTn>
                                        <p:tgtEl>
                                          <p:spTgt spid="8">
                                            <p:txEl>
                                              <p:pRg st="0" end="0"/>
                                            </p:txEl>
                                          </p:spTgt>
                                        </p:tgtEl>
                                      </p:cBhvr>
                                      <p:to x="100000" y="95000"/>
                                    </p:animScale>
                                    <p:animScale>
                                      <p:cBhvr>
                                        <p:cTn id="20" dur="166" decel="50000">
                                          <p:stCondLst>
                                            <p:cond delay="1834"/>
                                          </p:stCondLst>
                                        </p:cTn>
                                        <p:tgtEl>
                                          <p:spTgt spid="8">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8">
                                            <p:txEl>
                                              <p:pRg st="1" end="1"/>
                                            </p:txEl>
                                          </p:spTgt>
                                        </p:tgtEl>
                                        <p:attrNameLst>
                                          <p:attrName>style.visibility</p:attrName>
                                        </p:attrNameLst>
                                      </p:cBhvr>
                                      <p:to>
                                        <p:strVal val="visible"/>
                                      </p:to>
                                    </p:set>
                                    <p:animEffect transition="in" filter="wipe(down)">
                                      <p:cBhvr>
                                        <p:cTn id="25" dur="580">
                                          <p:stCondLst>
                                            <p:cond delay="0"/>
                                          </p:stCondLst>
                                        </p:cTn>
                                        <p:tgtEl>
                                          <p:spTgt spid="8">
                                            <p:txEl>
                                              <p:pRg st="1" end="1"/>
                                            </p:txEl>
                                          </p:spTgt>
                                        </p:tgtEl>
                                      </p:cBhvr>
                                    </p:animEffect>
                                    <p:anim calcmode="lin" valueType="num">
                                      <p:cBhvr>
                                        <p:cTn id="26" dur="1822" tmFilter="0,0; 0.14,0.36; 0.43,0.73; 0.71,0.91; 1.0,1.0">
                                          <p:stCondLst>
                                            <p:cond delay="0"/>
                                          </p:stCondLst>
                                        </p:cTn>
                                        <p:tgtEl>
                                          <p:spTgt spid="8">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8">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8">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8">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8">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8">
                                            <p:txEl>
                                              <p:pRg st="1" end="1"/>
                                            </p:txEl>
                                          </p:spTgt>
                                        </p:tgtEl>
                                      </p:cBhvr>
                                      <p:to x="100000" y="60000"/>
                                    </p:animScale>
                                    <p:animScale>
                                      <p:cBhvr>
                                        <p:cTn id="32" dur="166" decel="50000">
                                          <p:stCondLst>
                                            <p:cond delay="676"/>
                                          </p:stCondLst>
                                        </p:cTn>
                                        <p:tgtEl>
                                          <p:spTgt spid="8">
                                            <p:txEl>
                                              <p:pRg st="1" end="1"/>
                                            </p:txEl>
                                          </p:spTgt>
                                        </p:tgtEl>
                                      </p:cBhvr>
                                      <p:to x="100000" y="100000"/>
                                    </p:animScale>
                                    <p:animScale>
                                      <p:cBhvr>
                                        <p:cTn id="33" dur="26">
                                          <p:stCondLst>
                                            <p:cond delay="1312"/>
                                          </p:stCondLst>
                                        </p:cTn>
                                        <p:tgtEl>
                                          <p:spTgt spid="8">
                                            <p:txEl>
                                              <p:pRg st="1" end="1"/>
                                            </p:txEl>
                                          </p:spTgt>
                                        </p:tgtEl>
                                      </p:cBhvr>
                                      <p:to x="100000" y="80000"/>
                                    </p:animScale>
                                    <p:animScale>
                                      <p:cBhvr>
                                        <p:cTn id="34" dur="166" decel="50000">
                                          <p:stCondLst>
                                            <p:cond delay="1338"/>
                                          </p:stCondLst>
                                        </p:cTn>
                                        <p:tgtEl>
                                          <p:spTgt spid="8">
                                            <p:txEl>
                                              <p:pRg st="1" end="1"/>
                                            </p:txEl>
                                          </p:spTgt>
                                        </p:tgtEl>
                                      </p:cBhvr>
                                      <p:to x="100000" y="100000"/>
                                    </p:animScale>
                                    <p:animScale>
                                      <p:cBhvr>
                                        <p:cTn id="35" dur="26">
                                          <p:stCondLst>
                                            <p:cond delay="1642"/>
                                          </p:stCondLst>
                                        </p:cTn>
                                        <p:tgtEl>
                                          <p:spTgt spid="8">
                                            <p:txEl>
                                              <p:pRg st="1" end="1"/>
                                            </p:txEl>
                                          </p:spTgt>
                                        </p:tgtEl>
                                      </p:cBhvr>
                                      <p:to x="100000" y="90000"/>
                                    </p:animScale>
                                    <p:animScale>
                                      <p:cBhvr>
                                        <p:cTn id="36" dur="166" decel="50000">
                                          <p:stCondLst>
                                            <p:cond delay="1668"/>
                                          </p:stCondLst>
                                        </p:cTn>
                                        <p:tgtEl>
                                          <p:spTgt spid="8">
                                            <p:txEl>
                                              <p:pRg st="1" end="1"/>
                                            </p:txEl>
                                          </p:spTgt>
                                        </p:tgtEl>
                                      </p:cBhvr>
                                      <p:to x="100000" y="100000"/>
                                    </p:animScale>
                                    <p:animScale>
                                      <p:cBhvr>
                                        <p:cTn id="37" dur="26">
                                          <p:stCondLst>
                                            <p:cond delay="1808"/>
                                          </p:stCondLst>
                                        </p:cTn>
                                        <p:tgtEl>
                                          <p:spTgt spid="8">
                                            <p:txEl>
                                              <p:pRg st="1" end="1"/>
                                            </p:txEl>
                                          </p:spTgt>
                                        </p:tgtEl>
                                      </p:cBhvr>
                                      <p:to x="100000" y="95000"/>
                                    </p:animScale>
                                    <p:animScale>
                                      <p:cBhvr>
                                        <p:cTn id="38" dur="166" decel="50000">
                                          <p:stCondLst>
                                            <p:cond delay="1834"/>
                                          </p:stCondLst>
                                        </p:cTn>
                                        <p:tgtEl>
                                          <p:spTgt spid="8">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8">
                                            <p:txEl>
                                              <p:pRg st="2" end="2"/>
                                            </p:txEl>
                                          </p:spTgt>
                                        </p:tgtEl>
                                        <p:attrNameLst>
                                          <p:attrName>style.visibility</p:attrName>
                                        </p:attrNameLst>
                                      </p:cBhvr>
                                      <p:to>
                                        <p:strVal val="visible"/>
                                      </p:to>
                                    </p:set>
                                    <p:animEffect transition="in" filter="wipe(down)">
                                      <p:cBhvr>
                                        <p:cTn id="43" dur="580">
                                          <p:stCondLst>
                                            <p:cond delay="0"/>
                                          </p:stCondLst>
                                        </p:cTn>
                                        <p:tgtEl>
                                          <p:spTgt spid="8">
                                            <p:txEl>
                                              <p:pRg st="2" end="2"/>
                                            </p:txEl>
                                          </p:spTgt>
                                        </p:tgtEl>
                                      </p:cBhvr>
                                    </p:animEffect>
                                    <p:anim calcmode="lin" valueType="num">
                                      <p:cBhvr>
                                        <p:cTn id="44" dur="1822" tmFilter="0,0; 0.14,0.36; 0.43,0.73; 0.71,0.91; 1.0,1.0">
                                          <p:stCondLst>
                                            <p:cond delay="0"/>
                                          </p:stCondLst>
                                        </p:cTn>
                                        <p:tgtEl>
                                          <p:spTgt spid="8">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8">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8">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8">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8">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8">
                                            <p:txEl>
                                              <p:pRg st="2" end="2"/>
                                            </p:txEl>
                                          </p:spTgt>
                                        </p:tgtEl>
                                      </p:cBhvr>
                                      <p:to x="100000" y="60000"/>
                                    </p:animScale>
                                    <p:animScale>
                                      <p:cBhvr>
                                        <p:cTn id="50" dur="166" decel="50000">
                                          <p:stCondLst>
                                            <p:cond delay="676"/>
                                          </p:stCondLst>
                                        </p:cTn>
                                        <p:tgtEl>
                                          <p:spTgt spid="8">
                                            <p:txEl>
                                              <p:pRg st="2" end="2"/>
                                            </p:txEl>
                                          </p:spTgt>
                                        </p:tgtEl>
                                      </p:cBhvr>
                                      <p:to x="100000" y="100000"/>
                                    </p:animScale>
                                    <p:animScale>
                                      <p:cBhvr>
                                        <p:cTn id="51" dur="26">
                                          <p:stCondLst>
                                            <p:cond delay="1312"/>
                                          </p:stCondLst>
                                        </p:cTn>
                                        <p:tgtEl>
                                          <p:spTgt spid="8">
                                            <p:txEl>
                                              <p:pRg st="2" end="2"/>
                                            </p:txEl>
                                          </p:spTgt>
                                        </p:tgtEl>
                                      </p:cBhvr>
                                      <p:to x="100000" y="80000"/>
                                    </p:animScale>
                                    <p:animScale>
                                      <p:cBhvr>
                                        <p:cTn id="52" dur="166" decel="50000">
                                          <p:stCondLst>
                                            <p:cond delay="1338"/>
                                          </p:stCondLst>
                                        </p:cTn>
                                        <p:tgtEl>
                                          <p:spTgt spid="8">
                                            <p:txEl>
                                              <p:pRg st="2" end="2"/>
                                            </p:txEl>
                                          </p:spTgt>
                                        </p:tgtEl>
                                      </p:cBhvr>
                                      <p:to x="100000" y="100000"/>
                                    </p:animScale>
                                    <p:animScale>
                                      <p:cBhvr>
                                        <p:cTn id="53" dur="26">
                                          <p:stCondLst>
                                            <p:cond delay="1642"/>
                                          </p:stCondLst>
                                        </p:cTn>
                                        <p:tgtEl>
                                          <p:spTgt spid="8">
                                            <p:txEl>
                                              <p:pRg st="2" end="2"/>
                                            </p:txEl>
                                          </p:spTgt>
                                        </p:tgtEl>
                                      </p:cBhvr>
                                      <p:to x="100000" y="90000"/>
                                    </p:animScale>
                                    <p:animScale>
                                      <p:cBhvr>
                                        <p:cTn id="54" dur="166" decel="50000">
                                          <p:stCondLst>
                                            <p:cond delay="1668"/>
                                          </p:stCondLst>
                                        </p:cTn>
                                        <p:tgtEl>
                                          <p:spTgt spid="8">
                                            <p:txEl>
                                              <p:pRg st="2" end="2"/>
                                            </p:txEl>
                                          </p:spTgt>
                                        </p:tgtEl>
                                      </p:cBhvr>
                                      <p:to x="100000" y="100000"/>
                                    </p:animScale>
                                    <p:animScale>
                                      <p:cBhvr>
                                        <p:cTn id="55" dur="26">
                                          <p:stCondLst>
                                            <p:cond delay="1808"/>
                                          </p:stCondLst>
                                        </p:cTn>
                                        <p:tgtEl>
                                          <p:spTgt spid="8">
                                            <p:txEl>
                                              <p:pRg st="2" end="2"/>
                                            </p:txEl>
                                          </p:spTgt>
                                        </p:tgtEl>
                                      </p:cBhvr>
                                      <p:to x="100000" y="95000"/>
                                    </p:animScale>
                                    <p:animScale>
                                      <p:cBhvr>
                                        <p:cTn id="56" dur="166" decel="50000">
                                          <p:stCondLst>
                                            <p:cond delay="1834"/>
                                          </p:stCondLst>
                                        </p:cTn>
                                        <p:tgtEl>
                                          <p:spTgt spid="8">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nodeType="clickEffect">
                                  <p:stCondLst>
                                    <p:cond delay="0"/>
                                  </p:stCondLst>
                                  <p:childTnLst>
                                    <p:set>
                                      <p:cBhvr>
                                        <p:cTn id="60" dur="1" fill="hold">
                                          <p:stCondLst>
                                            <p:cond delay="0"/>
                                          </p:stCondLst>
                                        </p:cTn>
                                        <p:tgtEl>
                                          <p:spTgt spid="8">
                                            <p:txEl>
                                              <p:pRg st="3" end="3"/>
                                            </p:txEl>
                                          </p:spTgt>
                                        </p:tgtEl>
                                        <p:attrNameLst>
                                          <p:attrName>style.visibility</p:attrName>
                                        </p:attrNameLst>
                                      </p:cBhvr>
                                      <p:to>
                                        <p:strVal val="visible"/>
                                      </p:to>
                                    </p:set>
                                    <p:animEffect transition="in" filter="wipe(down)">
                                      <p:cBhvr>
                                        <p:cTn id="61" dur="580">
                                          <p:stCondLst>
                                            <p:cond delay="0"/>
                                          </p:stCondLst>
                                        </p:cTn>
                                        <p:tgtEl>
                                          <p:spTgt spid="8">
                                            <p:txEl>
                                              <p:pRg st="3" end="3"/>
                                            </p:txEl>
                                          </p:spTgt>
                                        </p:tgtEl>
                                      </p:cBhvr>
                                    </p:animEffect>
                                    <p:anim calcmode="lin" valueType="num">
                                      <p:cBhvr>
                                        <p:cTn id="62" dur="1822" tmFilter="0,0; 0.14,0.36; 0.43,0.73; 0.71,0.91; 1.0,1.0">
                                          <p:stCondLst>
                                            <p:cond delay="0"/>
                                          </p:stCondLst>
                                        </p:cTn>
                                        <p:tgtEl>
                                          <p:spTgt spid="8">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8">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8">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8">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8">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8">
                                            <p:txEl>
                                              <p:pRg st="3" end="3"/>
                                            </p:txEl>
                                          </p:spTgt>
                                        </p:tgtEl>
                                      </p:cBhvr>
                                      <p:to x="100000" y="60000"/>
                                    </p:animScale>
                                    <p:animScale>
                                      <p:cBhvr>
                                        <p:cTn id="68" dur="166" decel="50000">
                                          <p:stCondLst>
                                            <p:cond delay="676"/>
                                          </p:stCondLst>
                                        </p:cTn>
                                        <p:tgtEl>
                                          <p:spTgt spid="8">
                                            <p:txEl>
                                              <p:pRg st="3" end="3"/>
                                            </p:txEl>
                                          </p:spTgt>
                                        </p:tgtEl>
                                      </p:cBhvr>
                                      <p:to x="100000" y="100000"/>
                                    </p:animScale>
                                    <p:animScale>
                                      <p:cBhvr>
                                        <p:cTn id="69" dur="26">
                                          <p:stCondLst>
                                            <p:cond delay="1312"/>
                                          </p:stCondLst>
                                        </p:cTn>
                                        <p:tgtEl>
                                          <p:spTgt spid="8">
                                            <p:txEl>
                                              <p:pRg st="3" end="3"/>
                                            </p:txEl>
                                          </p:spTgt>
                                        </p:tgtEl>
                                      </p:cBhvr>
                                      <p:to x="100000" y="80000"/>
                                    </p:animScale>
                                    <p:animScale>
                                      <p:cBhvr>
                                        <p:cTn id="70" dur="166" decel="50000">
                                          <p:stCondLst>
                                            <p:cond delay="1338"/>
                                          </p:stCondLst>
                                        </p:cTn>
                                        <p:tgtEl>
                                          <p:spTgt spid="8">
                                            <p:txEl>
                                              <p:pRg st="3" end="3"/>
                                            </p:txEl>
                                          </p:spTgt>
                                        </p:tgtEl>
                                      </p:cBhvr>
                                      <p:to x="100000" y="100000"/>
                                    </p:animScale>
                                    <p:animScale>
                                      <p:cBhvr>
                                        <p:cTn id="71" dur="26">
                                          <p:stCondLst>
                                            <p:cond delay="1642"/>
                                          </p:stCondLst>
                                        </p:cTn>
                                        <p:tgtEl>
                                          <p:spTgt spid="8">
                                            <p:txEl>
                                              <p:pRg st="3" end="3"/>
                                            </p:txEl>
                                          </p:spTgt>
                                        </p:tgtEl>
                                      </p:cBhvr>
                                      <p:to x="100000" y="90000"/>
                                    </p:animScale>
                                    <p:animScale>
                                      <p:cBhvr>
                                        <p:cTn id="72" dur="166" decel="50000">
                                          <p:stCondLst>
                                            <p:cond delay="1668"/>
                                          </p:stCondLst>
                                        </p:cTn>
                                        <p:tgtEl>
                                          <p:spTgt spid="8">
                                            <p:txEl>
                                              <p:pRg st="3" end="3"/>
                                            </p:txEl>
                                          </p:spTgt>
                                        </p:tgtEl>
                                      </p:cBhvr>
                                      <p:to x="100000" y="100000"/>
                                    </p:animScale>
                                    <p:animScale>
                                      <p:cBhvr>
                                        <p:cTn id="73" dur="26">
                                          <p:stCondLst>
                                            <p:cond delay="1808"/>
                                          </p:stCondLst>
                                        </p:cTn>
                                        <p:tgtEl>
                                          <p:spTgt spid="8">
                                            <p:txEl>
                                              <p:pRg st="3" end="3"/>
                                            </p:txEl>
                                          </p:spTgt>
                                        </p:tgtEl>
                                      </p:cBhvr>
                                      <p:to x="100000" y="95000"/>
                                    </p:animScale>
                                    <p:animScale>
                                      <p:cBhvr>
                                        <p:cTn id="74" dur="166" decel="50000">
                                          <p:stCondLst>
                                            <p:cond delay="1834"/>
                                          </p:stCondLst>
                                        </p:cTn>
                                        <p:tgtEl>
                                          <p:spTgt spid="8">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Did Johnson’s plan change anything in the South?</a:t>
            </a:r>
            <a:endParaRPr lang="en-US" i="1" dirty="0"/>
          </a:p>
        </p:txBody>
      </p:sp>
      <p:sp>
        <p:nvSpPr>
          <p:cNvPr id="3" name="Content Placeholder 2"/>
          <p:cNvSpPr>
            <a:spLocks noGrp="1"/>
          </p:cNvSpPr>
          <p:nvPr>
            <p:ph idx="1"/>
          </p:nvPr>
        </p:nvSpPr>
        <p:spPr/>
        <p:txBody>
          <a:bodyPr/>
          <a:lstStyle/>
          <a:p>
            <a:r>
              <a:rPr lang="en-US" dirty="0" smtClean="0"/>
              <a:t>Many Southern states passed Black Codes-laws designed to keep blacks in virtual slavery</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0"/>
            <a:ext cx="7772400" cy="1470025"/>
          </a:xfrm>
        </p:spPr>
        <p:txBody>
          <a:bodyPr/>
          <a:lstStyle/>
          <a:p>
            <a:r>
              <a:rPr lang="en-US" dirty="0" smtClean="0"/>
              <a:t>Aim: What was “Reconstruction”?</a:t>
            </a:r>
            <a:endParaRPr lang="en-US" dirty="0"/>
          </a:p>
        </p:txBody>
      </p:sp>
      <p:sp>
        <p:nvSpPr>
          <p:cNvPr id="3" name="Subtitle 2"/>
          <p:cNvSpPr>
            <a:spLocks noGrp="1"/>
          </p:cNvSpPr>
          <p:nvPr>
            <p:ph type="subTitle" idx="1"/>
          </p:nvPr>
        </p:nvSpPr>
        <p:spPr>
          <a:xfrm>
            <a:off x="1219200" y="2819400"/>
            <a:ext cx="6400800" cy="1752600"/>
          </a:xfrm>
        </p:spPr>
        <p:txBody>
          <a:bodyPr>
            <a:noAutofit/>
          </a:bodyPr>
          <a:lstStyle/>
          <a:p>
            <a:r>
              <a:rPr lang="en-US" sz="3600" b="1" dirty="0" smtClean="0"/>
              <a:t>Reconstruction: (1865-1877)</a:t>
            </a:r>
          </a:p>
          <a:p>
            <a:pPr>
              <a:buFont typeface="Arial" pitchFamily="34" charset="0"/>
              <a:buChar char="•"/>
            </a:pPr>
            <a:r>
              <a:rPr lang="en-US" sz="3600" dirty="0" smtClean="0"/>
              <a:t>The period of rebuilding the country after the Civil War</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Questions Reconstruction will address:</a:t>
            </a:r>
            <a:endParaRPr lang="en-US" dirty="0"/>
          </a:p>
        </p:txBody>
      </p:sp>
      <p:sp>
        <p:nvSpPr>
          <p:cNvPr id="3" name="Content Placeholder 2"/>
          <p:cNvSpPr>
            <a:spLocks noGrp="1"/>
          </p:cNvSpPr>
          <p:nvPr>
            <p:ph idx="1"/>
          </p:nvPr>
        </p:nvSpPr>
        <p:spPr/>
        <p:txBody>
          <a:bodyPr>
            <a:normAutofit lnSpcReduction="10000"/>
          </a:bodyPr>
          <a:lstStyle/>
          <a:p>
            <a:r>
              <a:rPr lang="en-US" dirty="0" smtClean="0"/>
              <a:t>How would the South, physically damaged by war, and socially changed by emancipation be rebuilt?</a:t>
            </a:r>
          </a:p>
          <a:p>
            <a:r>
              <a:rPr lang="en-US" dirty="0" smtClean="0"/>
              <a:t>How will the Southern states be reintegrated into the Union?</a:t>
            </a:r>
          </a:p>
          <a:p>
            <a:r>
              <a:rPr lang="en-US" dirty="0" smtClean="0"/>
              <a:t>How would the liberated Blacks survive as free men and women?</a:t>
            </a:r>
          </a:p>
          <a:p>
            <a:r>
              <a:rPr lang="en-US" dirty="0" smtClean="0"/>
              <a:t>Who would control the process of reconstruction: The President or Congress?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3">
                                            <p:txEl>
                                              <p:pRg st="0" end="0"/>
                                            </p:txEl>
                                          </p:spTgt>
                                        </p:tgtEl>
                                        <p:attrNameLst>
                                          <p:attrName>ppt_x</p:attrName>
                                        </p:attrNameLst>
                                      </p:cBhvr>
                                    </p:anim>
                                    <p:anim from="0" to="-1.0" calcmode="lin" valueType="num">
                                      <p:cBhvr>
                                        <p:cTn id="8" dur="200" decel="50000" autoRev="1" fill="hold">
                                          <p:stCondLst>
                                            <p:cond delay="600"/>
                                          </p:stCondLst>
                                        </p:cTn>
                                        <p:tgtEl>
                                          <p:spTgt spid="3">
                                            <p:txEl>
                                              <p:pRg st="0" end="0"/>
                                            </p:txEl>
                                          </p:spTgt>
                                        </p:tgtEl>
                                        <p:attrNameLst>
                                          <p:attrName>xshear</p:attrName>
                                        </p:attrNameLst>
                                      </p:cBhvr>
                                    </p:anim>
                                    <p:animScale>
                                      <p:cBhvr>
                                        <p:cTn id="9" dur="200" decel="100000" autoRev="1" fill="hold">
                                          <p:stCondLst>
                                            <p:cond delay="600"/>
                                          </p:stCondLst>
                                        </p:cTn>
                                        <p:tgtEl>
                                          <p:spTgt spid="3">
                                            <p:txEl>
                                              <p:pRg st="0" end="0"/>
                                            </p:txEl>
                                          </p:spTgt>
                                        </p:tgtEl>
                                      </p:cBhvr>
                                      <p:from x="100000" y="100000"/>
                                      <p:to x="80000" y="100000"/>
                                    </p:animScale>
                                    <p:anim by="(#ppt_h/3+#ppt_w*0.1)" calcmode="lin" valueType="num">
                                      <p:cBhvr additive="sum">
                                        <p:cTn id="10"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from="(-#ppt_w/2)" to="(#ppt_x)" calcmode="lin" valueType="num">
                                      <p:cBhvr>
                                        <p:cTn id="15" dur="600" fill="hold">
                                          <p:stCondLst>
                                            <p:cond delay="0"/>
                                          </p:stCondLst>
                                        </p:cTn>
                                        <p:tgtEl>
                                          <p:spTgt spid="3">
                                            <p:txEl>
                                              <p:pRg st="1" end="1"/>
                                            </p:txEl>
                                          </p:spTgt>
                                        </p:tgtEl>
                                        <p:attrNameLst>
                                          <p:attrName>ppt_x</p:attrName>
                                        </p:attrNameLst>
                                      </p:cBhvr>
                                    </p:anim>
                                    <p:anim from="0" to="-1.0" calcmode="lin" valueType="num">
                                      <p:cBhvr>
                                        <p:cTn id="16" dur="200" decel="50000" autoRev="1" fill="hold">
                                          <p:stCondLst>
                                            <p:cond delay="600"/>
                                          </p:stCondLst>
                                        </p:cTn>
                                        <p:tgtEl>
                                          <p:spTgt spid="3">
                                            <p:txEl>
                                              <p:pRg st="1" end="1"/>
                                            </p:txEl>
                                          </p:spTgt>
                                        </p:tgtEl>
                                        <p:attrNameLst>
                                          <p:attrName>xshear</p:attrName>
                                        </p:attrNameLst>
                                      </p:cBhvr>
                                    </p:anim>
                                    <p:animScale>
                                      <p:cBhvr>
                                        <p:cTn id="17" dur="200" decel="100000" autoRev="1" fill="hold">
                                          <p:stCondLst>
                                            <p:cond delay="600"/>
                                          </p:stCondLst>
                                        </p:cTn>
                                        <p:tgtEl>
                                          <p:spTgt spid="3">
                                            <p:txEl>
                                              <p:pRg st="1" end="1"/>
                                            </p:txEl>
                                          </p:spTgt>
                                        </p:tgtEl>
                                      </p:cBhvr>
                                      <p:from x="100000" y="100000"/>
                                      <p:to x="80000" y="100000"/>
                                    </p:animScale>
                                    <p:anim by="(#ppt_h/3+#ppt_w*0.1)" calcmode="lin" valueType="num">
                                      <p:cBhvr additive="sum">
                                        <p:cTn id="18" dur="200" decel="100000" autoRev="1" fill="hold">
                                          <p:stCondLst>
                                            <p:cond delay="600"/>
                                          </p:stCondLst>
                                        </p:cTn>
                                        <p:tgtEl>
                                          <p:spTgt spid="3">
                                            <p:txEl>
                                              <p:pRg st="1" end="1"/>
                                            </p:txEl>
                                          </p:spTgt>
                                        </p:tgtEl>
                                        <p:attrNameLst>
                                          <p:attrName>ppt_x</p:attrName>
                                        </p:attrNameLst>
                                      </p:cBhvr>
                                    </p:anim>
                                  </p:childTnLst>
                                </p:cTn>
                              </p:par>
                            </p:childTnLst>
                          </p:cTn>
                        </p:par>
                      </p:childTnLst>
                    </p:cTn>
                  </p:par>
                  <p:par>
                    <p:cTn id="19" fill="hold">
                      <p:stCondLst>
                        <p:cond delay="indefinite"/>
                      </p:stCondLst>
                      <p:childTnLst>
                        <p:par>
                          <p:cTn id="20" fill="hold">
                            <p:stCondLst>
                              <p:cond delay="0"/>
                            </p:stCondLst>
                            <p:childTnLst>
                              <p:par>
                                <p:cTn id="21" presetID="34"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from="(-#ppt_w/2)" to="(#ppt_x)" calcmode="lin" valueType="num">
                                      <p:cBhvr>
                                        <p:cTn id="23" dur="600" fill="hold">
                                          <p:stCondLst>
                                            <p:cond delay="0"/>
                                          </p:stCondLst>
                                        </p:cTn>
                                        <p:tgtEl>
                                          <p:spTgt spid="3">
                                            <p:txEl>
                                              <p:pRg st="2" end="2"/>
                                            </p:txEl>
                                          </p:spTgt>
                                        </p:tgtEl>
                                        <p:attrNameLst>
                                          <p:attrName>ppt_x</p:attrName>
                                        </p:attrNameLst>
                                      </p:cBhvr>
                                    </p:anim>
                                    <p:anim from="0" to="-1.0" calcmode="lin" valueType="num">
                                      <p:cBhvr>
                                        <p:cTn id="24" dur="200" decel="50000" autoRev="1" fill="hold">
                                          <p:stCondLst>
                                            <p:cond delay="600"/>
                                          </p:stCondLst>
                                        </p:cTn>
                                        <p:tgtEl>
                                          <p:spTgt spid="3">
                                            <p:txEl>
                                              <p:pRg st="2" end="2"/>
                                            </p:txEl>
                                          </p:spTgt>
                                        </p:tgtEl>
                                        <p:attrNameLst>
                                          <p:attrName>xshear</p:attrName>
                                        </p:attrNameLst>
                                      </p:cBhvr>
                                    </p:anim>
                                    <p:animScale>
                                      <p:cBhvr>
                                        <p:cTn id="25" dur="200" decel="100000" autoRev="1" fill="hold">
                                          <p:stCondLst>
                                            <p:cond delay="600"/>
                                          </p:stCondLst>
                                        </p:cTn>
                                        <p:tgtEl>
                                          <p:spTgt spid="3">
                                            <p:txEl>
                                              <p:pRg st="2" end="2"/>
                                            </p:txEl>
                                          </p:spTgt>
                                        </p:tgtEl>
                                      </p:cBhvr>
                                      <p:from x="100000" y="100000"/>
                                      <p:to x="80000" y="100000"/>
                                    </p:animScale>
                                    <p:anim by="(#ppt_h/3+#ppt_w*0.1)" calcmode="lin" valueType="num">
                                      <p:cBhvr additive="sum">
                                        <p:cTn id="26" dur="200" decel="100000" autoRev="1" fill="hold">
                                          <p:stCondLst>
                                            <p:cond delay="600"/>
                                          </p:stCondLst>
                                        </p:cTn>
                                        <p:tgtEl>
                                          <p:spTgt spid="3">
                                            <p:txEl>
                                              <p:pRg st="2" end="2"/>
                                            </p:txEl>
                                          </p:spTgt>
                                        </p:tgtEl>
                                        <p:attrNameLst>
                                          <p:attrName>ppt_x</p:attrName>
                                        </p:attrNameLst>
                                      </p:cBhvr>
                                    </p:anim>
                                  </p:childTnLst>
                                </p:cTn>
                              </p:par>
                            </p:childTnLst>
                          </p:cTn>
                        </p:par>
                      </p:childTnLst>
                    </p:cTn>
                  </p:par>
                  <p:par>
                    <p:cTn id="27" fill="hold">
                      <p:stCondLst>
                        <p:cond delay="indefinite"/>
                      </p:stCondLst>
                      <p:childTnLst>
                        <p:par>
                          <p:cTn id="28" fill="hold">
                            <p:stCondLst>
                              <p:cond delay="0"/>
                            </p:stCondLst>
                            <p:childTnLst>
                              <p:par>
                                <p:cTn id="29" presetID="34"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from="(-#ppt_w/2)" to="(#ppt_x)" calcmode="lin" valueType="num">
                                      <p:cBhvr>
                                        <p:cTn id="31" dur="600" fill="hold">
                                          <p:stCondLst>
                                            <p:cond delay="0"/>
                                          </p:stCondLst>
                                        </p:cTn>
                                        <p:tgtEl>
                                          <p:spTgt spid="3">
                                            <p:txEl>
                                              <p:pRg st="3" end="3"/>
                                            </p:txEl>
                                          </p:spTgt>
                                        </p:tgtEl>
                                        <p:attrNameLst>
                                          <p:attrName>ppt_x</p:attrName>
                                        </p:attrNameLst>
                                      </p:cBhvr>
                                    </p:anim>
                                    <p:anim from="0" to="-1.0" calcmode="lin" valueType="num">
                                      <p:cBhvr>
                                        <p:cTn id="32" dur="200" decel="50000" autoRev="1" fill="hold">
                                          <p:stCondLst>
                                            <p:cond delay="600"/>
                                          </p:stCondLst>
                                        </p:cTn>
                                        <p:tgtEl>
                                          <p:spTgt spid="3">
                                            <p:txEl>
                                              <p:pRg st="3" end="3"/>
                                            </p:txEl>
                                          </p:spTgt>
                                        </p:tgtEl>
                                        <p:attrNameLst>
                                          <p:attrName>xshear</p:attrName>
                                        </p:attrNameLst>
                                      </p:cBhvr>
                                    </p:anim>
                                    <p:animScale>
                                      <p:cBhvr>
                                        <p:cTn id="33" dur="200" decel="100000" autoRev="1" fill="hold">
                                          <p:stCondLst>
                                            <p:cond delay="600"/>
                                          </p:stCondLst>
                                        </p:cTn>
                                        <p:tgtEl>
                                          <p:spTgt spid="3">
                                            <p:txEl>
                                              <p:pRg st="3" end="3"/>
                                            </p:txEl>
                                          </p:spTgt>
                                        </p:tgtEl>
                                      </p:cBhvr>
                                      <p:from x="100000" y="100000"/>
                                      <p:to x="80000" y="100000"/>
                                    </p:animScale>
                                    <p:anim by="(#ppt_h/3+#ppt_w*0.1)" calcmode="lin" valueType="num">
                                      <p:cBhvr additive="sum">
                                        <p:cTn id="34" dur="200" decel="100000" autoRev="1" fill="hold">
                                          <p:stCondLst>
                                            <p:cond delay="600"/>
                                          </p:stCondLst>
                                        </p:cTn>
                                        <p:tgtEl>
                                          <p:spTgt spid="3">
                                            <p:txEl>
                                              <p:pRg st="3" end="3"/>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Forces of Reconstruction</a:t>
            </a:r>
            <a:endParaRPr lang="en-US" dirty="0"/>
          </a:p>
        </p:txBody>
      </p:sp>
      <p:sp>
        <p:nvSpPr>
          <p:cNvPr id="9" name="Text Placeholder 8"/>
          <p:cNvSpPr>
            <a:spLocks noGrp="1"/>
          </p:cNvSpPr>
          <p:nvPr>
            <p:ph type="body" idx="1"/>
          </p:nvPr>
        </p:nvSpPr>
        <p:spPr>
          <a:xfrm>
            <a:off x="990600" y="1524000"/>
            <a:ext cx="2667000" cy="639762"/>
          </a:xfrm>
        </p:spPr>
        <p:txBody>
          <a:bodyPr>
            <a:normAutofit fontScale="77500" lnSpcReduction="20000"/>
          </a:bodyPr>
          <a:lstStyle/>
          <a:p>
            <a:r>
              <a:rPr lang="en-US" dirty="0" smtClean="0"/>
              <a:t>President Lincoln</a:t>
            </a:r>
          </a:p>
          <a:p>
            <a:r>
              <a:rPr lang="en-US" dirty="0" smtClean="0"/>
              <a:t>(Republican)</a:t>
            </a:r>
            <a:endParaRPr lang="en-US" dirty="0"/>
          </a:p>
        </p:txBody>
      </p:sp>
      <p:pic>
        <p:nvPicPr>
          <p:cNvPr id="7" name="Content Placeholder 6" descr="election.jpg"/>
          <p:cNvPicPr>
            <a:picLocks noGrp="1" noChangeAspect="1"/>
          </p:cNvPicPr>
          <p:nvPr>
            <p:ph sz="half" idx="2"/>
          </p:nvPr>
        </p:nvPicPr>
        <p:blipFill>
          <a:blip r:embed="rId2" cstate="print"/>
          <a:stretch>
            <a:fillRect/>
          </a:stretch>
        </p:blipFill>
        <p:spPr>
          <a:xfrm>
            <a:off x="914400" y="2590800"/>
            <a:ext cx="2971800" cy="3965570"/>
          </a:xfrm>
        </p:spPr>
      </p:pic>
      <p:sp>
        <p:nvSpPr>
          <p:cNvPr id="10" name="Text Placeholder 9"/>
          <p:cNvSpPr>
            <a:spLocks noGrp="1"/>
          </p:cNvSpPr>
          <p:nvPr>
            <p:ph type="body" sz="quarter" idx="3"/>
          </p:nvPr>
        </p:nvSpPr>
        <p:spPr/>
        <p:txBody>
          <a:bodyPr>
            <a:normAutofit fontScale="77500" lnSpcReduction="20000"/>
          </a:bodyPr>
          <a:lstStyle/>
          <a:p>
            <a:r>
              <a:rPr lang="en-US" dirty="0" smtClean="0"/>
              <a:t>Congressman Thaddeus Stevens</a:t>
            </a:r>
          </a:p>
          <a:p>
            <a:r>
              <a:rPr lang="en-US" dirty="0" smtClean="0"/>
              <a:t>(Radical Republican)</a:t>
            </a:r>
            <a:endParaRPr lang="en-US" dirty="0"/>
          </a:p>
        </p:txBody>
      </p:sp>
      <p:pic>
        <p:nvPicPr>
          <p:cNvPr id="8" name="Content Placeholder 7" descr="thaddeus-stevens-4.jpg"/>
          <p:cNvPicPr>
            <a:picLocks noGrp="1" noChangeAspect="1"/>
          </p:cNvPicPr>
          <p:nvPr>
            <p:ph sz="quarter" idx="4"/>
          </p:nvPr>
        </p:nvPicPr>
        <p:blipFill>
          <a:blip r:embed="rId3" cstate="print"/>
          <a:stretch>
            <a:fillRect/>
          </a:stretch>
        </p:blipFill>
        <p:spPr>
          <a:xfrm>
            <a:off x="5257800" y="2590800"/>
            <a:ext cx="2853110" cy="3951288"/>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Attitudes on Reconstruction:</a:t>
            </a:r>
            <a:endParaRPr lang="en-US" sz="3600" dirty="0"/>
          </a:p>
        </p:txBody>
      </p:sp>
      <p:sp>
        <p:nvSpPr>
          <p:cNvPr id="3" name="Content Placeholder 2"/>
          <p:cNvSpPr>
            <a:spLocks noGrp="1"/>
          </p:cNvSpPr>
          <p:nvPr>
            <p:ph idx="1"/>
          </p:nvPr>
        </p:nvSpPr>
        <p:spPr>
          <a:xfrm>
            <a:off x="457200" y="1295400"/>
            <a:ext cx="8229600" cy="4830763"/>
          </a:xfrm>
        </p:spPr>
        <p:txBody>
          <a:bodyPr>
            <a:normAutofit lnSpcReduction="10000"/>
          </a:bodyPr>
          <a:lstStyle/>
          <a:p>
            <a:r>
              <a:rPr lang="en-US" sz="2400" dirty="0" smtClean="0"/>
              <a:t>“With malice toward none and charity for all…let us strive on to finish the work, we are in, to bind up the nation’s wounds…to do all which may achieve and cherish a just and lasting peace among ourselves and with other nations.”	</a:t>
            </a:r>
          </a:p>
          <a:p>
            <a:pPr>
              <a:buNone/>
            </a:pPr>
            <a:r>
              <a:rPr lang="en-US" sz="2400" dirty="0"/>
              <a:t>	</a:t>
            </a:r>
            <a:r>
              <a:rPr lang="en-US" sz="2400" dirty="0" smtClean="0"/>
              <a:t>			</a:t>
            </a:r>
            <a:r>
              <a:rPr lang="en-US" sz="2400" i="1" dirty="0" smtClean="0"/>
              <a:t>-President Abraham Lincoln (1864)</a:t>
            </a:r>
          </a:p>
          <a:p>
            <a:pPr>
              <a:buNone/>
            </a:pPr>
            <a:endParaRPr lang="en-US" sz="2400" i="1" dirty="0" smtClean="0"/>
          </a:p>
          <a:p>
            <a:r>
              <a:rPr lang="en-US" sz="2400" dirty="0" smtClean="0"/>
              <a:t>“The time has arrived when the American people should understand what crime is, and that it should be punished, and its penalties enforced and inflicted…Treason must be made odious…Traitors must be punished and impoverished…their power must be destroyed.</a:t>
            </a:r>
            <a:r>
              <a:rPr lang="en-US" sz="2000" dirty="0"/>
              <a:t>	</a:t>
            </a:r>
            <a:r>
              <a:rPr lang="en-US" sz="2000" dirty="0" smtClean="0"/>
              <a:t>		</a:t>
            </a:r>
          </a:p>
          <a:p>
            <a:pPr lvl="6">
              <a:buNone/>
            </a:pPr>
            <a:r>
              <a:rPr lang="en-US" sz="2400" dirty="0" smtClean="0"/>
              <a:t>-Thaddeus Stevens (Radical Republican in </a:t>
            </a:r>
            <a:r>
              <a:rPr lang="en-US" sz="2400" i="1" dirty="0" smtClean="0"/>
              <a:t>Congress, 1865)</a:t>
            </a:r>
            <a:endParaRPr lang="en-US" sz="1200" i="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3">
                                            <p:txEl>
                                              <p:pRg st="0" end="0"/>
                                            </p:txEl>
                                          </p:spTgt>
                                        </p:tgtEl>
                                        <p:attrNameLst>
                                          <p:attrName>ppt_x</p:attrName>
                                        </p:attrNameLst>
                                      </p:cBhvr>
                                    </p:anim>
                                    <p:anim from="0" to="-1.0" calcmode="lin" valueType="num">
                                      <p:cBhvr>
                                        <p:cTn id="8" dur="200" decel="50000" autoRev="1" fill="hold">
                                          <p:stCondLst>
                                            <p:cond delay="600"/>
                                          </p:stCondLst>
                                        </p:cTn>
                                        <p:tgtEl>
                                          <p:spTgt spid="3">
                                            <p:txEl>
                                              <p:pRg st="0" end="0"/>
                                            </p:txEl>
                                          </p:spTgt>
                                        </p:tgtEl>
                                        <p:attrNameLst>
                                          <p:attrName>xshear</p:attrName>
                                        </p:attrNameLst>
                                      </p:cBhvr>
                                    </p:anim>
                                    <p:animScale>
                                      <p:cBhvr>
                                        <p:cTn id="9" dur="200" decel="100000" autoRev="1" fill="hold">
                                          <p:stCondLst>
                                            <p:cond delay="600"/>
                                          </p:stCondLst>
                                        </p:cTn>
                                        <p:tgtEl>
                                          <p:spTgt spid="3">
                                            <p:txEl>
                                              <p:pRg st="0" end="0"/>
                                            </p:txEl>
                                          </p:spTgt>
                                        </p:tgtEl>
                                      </p:cBhvr>
                                      <p:from x="100000" y="100000"/>
                                      <p:to x="80000" y="100000"/>
                                    </p:animScale>
                                    <p:anim by="(#ppt_h/3+#ppt_w*0.1)" calcmode="lin" valueType="num">
                                      <p:cBhvr additive="sum">
                                        <p:cTn id="10" dur="200" decel="100000" autoRev="1" fill="hold">
                                          <p:stCondLst>
                                            <p:cond delay="600"/>
                                          </p:stCondLst>
                                        </p:cTn>
                                        <p:tgtEl>
                                          <p:spTgt spid="3">
                                            <p:txEl>
                                              <p:pRg st="0" end="0"/>
                                            </p:txEl>
                                          </p:spTgt>
                                        </p:tgtEl>
                                        <p:attrNameLst>
                                          <p:attrName>ppt_x</p:attrName>
                                        </p:attrNameLst>
                                      </p:cBhvr>
                                    </p:anim>
                                  </p:childTnLst>
                                </p:cTn>
                              </p:par>
                              <p:par>
                                <p:cTn id="11" presetID="34"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from="(-#ppt_w/2)" to="(#ppt_x)" calcmode="lin" valueType="num">
                                      <p:cBhvr>
                                        <p:cTn id="13" dur="600" fill="hold">
                                          <p:stCondLst>
                                            <p:cond delay="0"/>
                                          </p:stCondLst>
                                        </p:cTn>
                                        <p:tgtEl>
                                          <p:spTgt spid="3">
                                            <p:txEl>
                                              <p:pRg st="1" end="1"/>
                                            </p:txEl>
                                          </p:spTgt>
                                        </p:tgtEl>
                                        <p:attrNameLst>
                                          <p:attrName>ppt_x</p:attrName>
                                        </p:attrNameLst>
                                      </p:cBhvr>
                                    </p:anim>
                                    <p:anim from="0" to="-1.0" calcmode="lin" valueType="num">
                                      <p:cBhvr>
                                        <p:cTn id="14" dur="200" decel="50000" autoRev="1" fill="hold">
                                          <p:stCondLst>
                                            <p:cond delay="600"/>
                                          </p:stCondLst>
                                        </p:cTn>
                                        <p:tgtEl>
                                          <p:spTgt spid="3">
                                            <p:txEl>
                                              <p:pRg st="1" end="1"/>
                                            </p:txEl>
                                          </p:spTgt>
                                        </p:tgtEl>
                                        <p:attrNameLst>
                                          <p:attrName>xshear</p:attrName>
                                        </p:attrNameLst>
                                      </p:cBhvr>
                                    </p:anim>
                                    <p:animScale>
                                      <p:cBhvr>
                                        <p:cTn id="15" dur="200" decel="100000" autoRev="1" fill="hold">
                                          <p:stCondLst>
                                            <p:cond delay="600"/>
                                          </p:stCondLst>
                                        </p:cTn>
                                        <p:tgtEl>
                                          <p:spTgt spid="3">
                                            <p:txEl>
                                              <p:pRg st="1" end="1"/>
                                            </p:txEl>
                                          </p:spTgt>
                                        </p:tgtEl>
                                      </p:cBhvr>
                                      <p:from x="100000" y="100000"/>
                                      <p:to x="80000" y="100000"/>
                                    </p:animScale>
                                    <p:anim by="(#ppt_h/3+#ppt_w*0.1)" calcmode="lin" valueType="num">
                                      <p:cBhvr additive="sum">
                                        <p:cTn id="16" dur="200" decel="100000" autoRev="1" fill="hold">
                                          <p:stCondLst>
                                            <p:cond delay="600"/>
                                          </p:stCondLst>
                                        </p:cTn>
                                        <p:tgtEl>
                                          <p:spTgt spid="3">
                                            <p:txEl>
                                              <p:pRg st="1" end="1"/>
                                            </p:txEl>
                                          </p:spTgt>
                                        </p:tgtEl>
                                        <p:attrNameLst>
                                          <p:attrName>ppt_x</p:attrName>
                                        </p:attrNameLst>
                                      </p:cBhvr>
                                    </p:anim>
                                  </p:childTnLst>
                                </p:cTn>
                              </p:par>
                            </p:childTnLst>
                          </p:cTn>
                        </p:par>
                      </p:childTnLst>
                    </p:cTn>
                  </p:par>
                  <p:par>
                    <p:cTn id="17" fill="hold">
                      <p:stCondLst>
                        <p:cond delay="indefinite"/>
                      </p:stCondLst>
                      <p:childTnLst>
                        <p:par>
                          <p:cTn id="18" fill="hold">
                            <p:stCondLst>
                              <p:cond delay="0"/>
                            </p:stCondLst>
                            <p:childTnLst>
                              <p:par>
                                <p:cTn id="19" presetID="34"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from="(-#ppt_w/2)" to="(#ppt_x)" calcmode="lin" valueType="num">
                                      <p:cBhvr>
                                        <p:cTn id="21" dur="600" fill="hold">
                                          <p:stCondLst>
                                            <p:cond delay="0"/>
                                          </p:stCondLst>
                                        </p:cTn>
                                        <p:tgtEl>
                                          <p:spTgt spid="3">
                                            <p:txEl>
                                              <p:pRg st="3" end="3"/>
                                            </p:txEl>
                                          </p:spTgt>
                                        </p:tgtEl>
                                        <p:attrNameLst>
                                          <p:attrName>ppt_x</p:attrName>
                                        </p:attrNameLst>
                                      </p:cBhvr>
                                    </p:anim>
                                    <p:anim from="0" to="-1.0" calcmode="lin" valueType="num">
                                      <p:cBhvr>
                                        <p:cTn id="22" dur="200" decel="50000" autoRev="1" fill="hold">
                                          <p:stCondLst>
                                            <p:cond delay="600"/>
                                          </p:stCondLst>
                                        </p:cTn>
                                        <p:tgtEl>
                                          <p:spTgt spid="3">
                                            <p:txEl>
                                              <p:pRg st="3" end="3"/>
                                            </p:txEl>
                                          </p:spTgt>
                                        </p:tgtEl>
                                        <p:attrNameLst>
                                          <p:attrName>xshear</p:attrName>
                                        </p:attrNameLst>
                                      </p:cBhvr>
                                    </p:anim>
                                    <p:animScale>
                                      <p:cBhvr>
                                        <p:cTn id="23" dur="200" decel="100000" autoRev="1" fill="hold">
                                          <p:stCondLst>
                                            <p:cond delay="600"/>
                                          </p:stCondLst>
                                        </p:cTn>
                                        <p:tgtEl>
                                          <p:spTgt spid="3">
                                            <p:txEl>
                                              <p:pRg st="3" end="3"/>
                                            </p:txEl>
                                          </p:spTgt>
                                        </p:tgtEl>
                                      </p:cBhvr>
                                      <p:from x="100000" y="100000"/>
                                      <p:to x="80000" y="100000"/>
                                    </p:animScale>
                                    <p:anim by="(#ppt_h/3+#ppt_w*0.1)" calcmode="lin" valueType="num">
                                      <p:cBhvr additive="sum">
                                        <p:cTn id="24" dur="200" decel="100000" autoRev="1" fill="hold">
                                          <p:stCondLst>
                                            <p:cond delay="600"/>
                                          </p:stCondLst>
                                        </p:cTn>
                                        <p:tgtEl>
                                          <p:spTgt spid="3">
                                            <p:txEl>
                                              <p:pRg st="3" end="3"/>
                                            </p:txEl>
                                          </p:spTgt>
                                        </p:tgtEl>
                                        <p:attrNameLst>
                                          <p:attrName>ppt_x</p:attrName>
                                        </p:attrNameLst>
                                      </p:cBhvr>
                                    </p:anim>
                                  </p:childTnLst>
                                </p:cTn>
                              </p:par>
                              <p:par>
                                <p:cTn id="25" presetID="34"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from="(-#ppt_w/2)" to="(#ppt_x)" calcmode="lin" valueType="num">
                                      <p:cBhvr>
                                        <p:cTn id="27" dur="600" fill="hold">
                                          <p:stCondLst>
                                            <p:cond delay="0"/>
                                          </p:stCondLst>
                                        </p:cTn>
                                        <p:tgtEl>
                                          <p:spTgt spid="3">
                                            <p:txEl>
                                              <p:pRg st="4" end="4"/>
                                            </p:txEl>
                                          </p:spTgt>
                                        </p:tgtEl>
                                        <p:attrNameLst>
                                          <p:attrName>ppt_x</p:attrName>
                                        </p:attrNameLst>
                                      </p:cBhvr>
                                    </p:anim>
                                    <p:anim from="0" to="-1.0" calcmode="lin" valueType="num">
                                      <p:cBhvr>
                                        <p:cTn id="28" dur="200" decel="50000" autoRev="1" fill="hold">
                                          <p:stCondLst>
                                            <p:cond delay="600"/>
                                          </p:stCondLst>
                                        </p:cTn>
                                        <p:tgtEl>
                                          <p:spTgt spid="3">
                                            <p:txEl>
                                              <p:pRg st="4" end="4"/>
                                            </p:txEl>
                                          </p:spTgt>
                                        </p:tgtEl>
                                        <p:attrNameLst>
                                          <p:attrName>xshear</p:attrName>
                                        </p:attrNameLst>
                                      </p:cBhvr>
                                    </p:anim>
                                    <p:animScale>
                                      <p:cBhvr>
                                        <p:cTn id="29" dur="200" decel="100000" autoRev="1" fill="hold">
                                          <p:stCondLst>
                                            <p:cond delay="600"/>
                                          </p:stCondLst>
                                        </p:cTn>
                                        <p:tgtEl>
                                          <p:spTgt spid="3">
                                            <p:txEl>
                                              <p:pRg st="4" end="4"/>
                                            </p:txEl>
                                          </p:spTgt>
                                        </p:tgtEl>
                                      </p:cBhvr>
                                      <p:from x="100000" y="100000"/>
                                      <p:to x="80000" y="100000"/>
                                    </p:animScale>
                                    <p:anim by="(#ppt_h/3+#ppt_w*0.1)" calcmode="lin" valueType="num">
                                      <p:cBhvr additive="sum">
                                        <p:cTn id="30" dur="200" decel="100000" autoRev="1" fill="hold">
                                          <p:stCondLst>
                                            <p:cond delay="600"/>
                                          </p:stCondLst>
                                        </p:cTn>
                                        <p:tgtEl>
                                          <p:spTgt spid="3">
                                            <p:txEl>
                                              <p:pRg st="4" end="4"/>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Whose authority is reconstruction?</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Lincoln</a:t>
            </a:r>
            <a:r>
              <a:rPr lang="en-US" dirty="0" smtClean="0"/>
              <a:t>: The states never seceded therefore the Constitution states, “the President has the authority to put down rebellions (Chief Executive)</a:t>
            </a:r>
          </a:p>
          <a:p>
            <a:pPr>
              <a:buNone/>
            </a:pPr>
            <a:endParaRPr lang="en-US" dirty="0" smtClean="0"/>
          </a:p>
          <a:p>
            <a:r>
              <a:rPr lang="en-US" b="1" dirty="0" smtClean="0"/>
              <a:t>Congress</a:t>
            </a:r>
            <a:r>
              <a:rPr lang="en-US" dirty="0" smtClean="0"/>
              <a:t>: The states did in fact leave the Union and the Constitution states, “Only Congress has the power to admit new states”</a:t>
            </a:r>
          </a:p>
          <a:p>
            <a:pPr>
              <a:buNone/>
            </a:pPr>
            <a:endParaRPr lang="en-US" dirty="0"/>
          </a:p>
          <a:p>
            <a:pPr>
              <a:buNone/>
            </a:pPr>
            <a:r>
              <a:rPr lang="en-US" i="1" dirty="0" smtClean="0"/>
              <a:t>Who do you agree with?  Does it matter who is in charge?</a:t>
            </a:r>
            <a:endParaRPr lang="en-US"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3">
                                            <p:txEl>
                                              <p:pRg st="0" end="0"/>
                                            </p:txEl>
                                          </p:spTgt>
                                        </p:tgtEl>
                                        <p:attrNameLst>
                                          <p:attrName>ppt_x</p:attrName>
                                        </p:attrNameLst>
                                      </p:cBhvr>
                                    </p:anim>
                                    <p:anim from="0" to="-1.0" calcmode="lin" valueType="num">
                                      <p:cBhvr>
                                        <p:cTn id="8" dur="200" decel="50000" autoRev="1" fill="hold">
                                          <p:stCondLst>
                                            <p:cond delay="600"/>
                                          </p:stCondLst>
                                        </p:cTn>
                                        <p:tgtEl>
                                          <p:spTgt spid="3">
                                            <p:txEl>
                                              <p:pRg st="0" end="0"/>
                                            </p:txEl>
                                          </p:spTgt>
                                        </p:tgtEl>
                                        <p:attrNameLst>
                                          <p:attrName>xshear</p:attrName>
                                        </p:attrNameLst>
                                      </p:cBhvr>
                                    </p:anim>
                                    <p:animScale>
                                      <p:cBhvr>
                                        <p:cTn id="9" dur="200" decel="100000" autoRev="1" fill="hold">
                                          <p:stCondLst>
                                            <p:cond delay="600"/>
                                          </p:stCondLst>
                                        </p:cTn>
                                        <p:tgtEl>
                                          <p:spTgt spid="3">
                                            <p:txEl>
                                              <p:pRg st="0" end="0"/>
                                            </p:txEl>
                                          </p:spTgt>
                                        </p:tgtEl>
                                      </p:cBhvr>
                                      <p:from x="100000" y="100000"/>
                                      <p:to x="80000" y="100000"/>
                                    </p:animScale>
                                    <p:anim by="(#ppt_h/3+#ppt_w*0.1)" calcmode="lin" valueType="num">
                                      <p:cBhvr additive="sum">
                                        <p:cTn id="10"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from="(-#ppt_w/2)" to="(#ppt_x)" calcmode="lin" valueType="num">
                                      <p:cBhvr>
                                        <p:cTn id="15" dur="600" fill="hold">
                                          <p:stCondLst>
                                            <p:cond delay="0"/>
                                          </p:stCondLst>
                                        </p:cTn>
                                        <p:tgtEl>
                                          <p:spTgt spid="3">
                                            <p:txEl>
                                              <p:pRg st="2" end="2"/>
                                            </p:txEl>
                                          </p:spTgt>
                                        </p:tgtEl>
                                        <p:attrNameLst>
                                          <p:attrName>ppt_x</p:attrName>
                                        </p:attrNameLst>
                                      </p:cBhvr>
                                    </p:anim>
                                    <p:anim from="0" to="-1.0" calcmode="lin" valueType="num">
                                      <p:cBhvr>
                                        <p:cTn id="16" dur="200" decel="50000" autoRev="1" fill="hold">
                                          <p:stCondLst>
                                            <p:cond delay="600"/>
                                          </p:stCondLst>
                                        </p:cTn>
                                        <p:tgtEl>
                                          <p:spTgt spid="3">
                                            <p:txEl>
                                              <p:pRg st="2" end="2"/>
                                            </p:txEl>
                                          </p:spTgt>
                                        </p:tgtEl>
                                        <p:attrNameLst>
                                          <p:attrName>xshear</p:attrName>
                                        </p:attrNameLst>
                                      </p:cBhvr>
                                    </p:anim>
                                    <p:animScale>
                                      <p:cBhvr>
                                        <p:cTn id="17" dur="200" decel="100000" autoRev="1" fill="hold">
                                          <p:stCondLst>
                                            <p:cond delay="600"/>
                                          </p:stCondLst>
                                        </p:cTn>
                                        <p:tgtEl>
                                          <p:spTgt spid="3">
                                            <p:txEl>
                                              <p:pRg st="2" end="2"/>
                                            </p:txEl>
                                          </p:spTgt>
                                        </p:tgtEl>
                                      </p:cBhvr>
                                      <p:from x="100000" y="100000"/>
                                      <p:to x="80000" y="100000"/>
                                    </p:animScale>
                                    <p:anim by="(#ppt_h/3+#ppt_w*0.1)" calcmode="lin" valueType="num">
                                      <p:cBhvr additive="sum">
                                        <p:cTn id="18" dur="200" decel="100000" autoRev="1" fill="hold">
                                          <p:stCondLst>
                                            <p:cond delay="600"/>
                                          </p:stCondLst>
                                        </p:cTn>
                                        <p:tgtEl>
                                          <p:spTgt spid="3">
                                            <p:txEl>
                                              <p:pRg st="2" end="2"/>
                                            </p:txEl>
                                          </p:spTgt>
                                        </p:tgtEl>
                                        <p:attrNameLst>
                                          <p:attrName>ppt_x</p:attrName>
                                        </p:attrNameLst>
                                      </p:cBhvr>
                                    </p:anim>
                                  </p:childTnLst>
                                </p:cTn>
                              </p:par>
                            </p:childTnLst>
                          </p:cTn>
                        </p:par>
                      </p:childTnLst>
                    </p:cTn>
                  </p:par>
                  <p:par>
                    <p:cTn id="19" fill="hold">
                      <p:stCondLst>
                        <p:cond delay="indefinite"/>
                      </p:stCondLst>
                      <p:childTnLst>
                        <p:par>
                          <p:cTn id="20" fill="hold">
                            <p:stCondLst>
                              <p:cond delay="0"/>
                            </p:stCondLst>
                            <p:childTnLst>
                              <p:par>
                                <p:cTn id="21" presetID="34"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from="(-#ppt_w/2)" to="(#ppt_x)" calcmode="lin" valueType="num">
                                      <p:cBhvr>
                                        <p:cTn id="23" dur="600" fill="hold">
                                          <p:stCondLst>
                                            <p:cond delay="0"/>
                                          </p:stCondLst>
                                        </p:cTn>
                                        <p:tgtEl>
                                          <p:spTgt spid="3">
                                            <p:txEl>
                                              <p:pRg st="4" end="4"/>
                                            </p:txEl>
                                          </p:spTgt>
                                        </p:tgtEl>
                                        <p:attrNameLst>
                                          <p:attrName>ppt_x</p:attrName>
                                        </p:attrNameLst>
                                      </p:cBhvr>
                                    </p:anim>
                                    <p:anim from="0" to="-1.0" calcmode="lin" valueType="num">
                                      <p:cBhvr>
                                        <p:cTn id="24" dur="200" decel="50000" autoRev="1" fill="hold">
                                          <p:stCondLst>
                                            <p:cond delay="600"/>
                                          </p:stCondLst>
                                        </p:cTn>
                                        <p:tgtEl>
                                          <p:spTgt spid="3">
                                            <p:txEl>
                                              <p:pRg st="4" end="4"/>
                                            </p:txEl>
                                          </p:spTgt>
                                        </p:tgtEl>
                                        <p:attrNameLst>
                                          <p:attrName>xshear</p:attrName>
                                        </p:attrNameLst>
                                      </p:cBhvr>
                                    </p:anim>
                                    <p:animScale>
                                      <p:cBhvr>
                                        <p:cTn id="25" dur="200" decel="100000" autoRev="1" fill="hold">
                                          <p:stCondLst>
                                            <p:cond delay="600"/>
                                          </p:stCondLst>
                                        </p:cTn>
                                        <p:tgtEl>
                                          <p:spTgt spid="3">
                                            <p:txEl>
                                              <p:pRg st="4" end="4"/>
                                            </p:txEl>
                                          </p:spTgt>
                                        </p:tgtEl>
                                      </p:cBhvr>
                                      <p:from x="100000" y="100000"/>
                                      <p:to x="80000" y="100000"/>
                                    </p:animScale>
                                    <p:anim by="(#ppt_h/3+#ppt_w*0.1)" calcmode="lin" valueType="num">
                                      <p:cBhvr additive="sum">
                                        <p:cTn id="26" dur="200" decel="100000" autoRev="1" fill="hold">
                                          <p:stCondLst>
                                            <p:cond delay="600"/>
                                          </p:stCondLst>
                                        </p:cTn>
                                        <p:tgtEl>
                                          <p:spTgt spid="3">
                                            <p:txEl>
                                              <p:pRg st="4" end="4"/>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How would Southern states be reintegrated into the Union?</a:t>
            </a:r>
            <a:endParaRPr lang="en-US" sz="3200" dirty="0"/>
          </a:p>
        </p:txBody>
      </p:sp>
      <p:sp>
        <p:nvSpPr>
          <p:cNvPr id="4" name="Text Placeholder 3"/>
          <p:cNvSpPr>
            <a:spLocks noGrp="1"/>
          </p:cNvSpPr>
          <p:nvPr>
            <p:ph type="body" idx="1"/>
          </p:nvPr>
        </p:nvSpPr>
        <p:spPr/>
        <p:txBody>
          <a:bodyPr>
            <a:normAutofit fontScale="62500" lnSpcReduction="20000"/>
          </a:bodyPr>
          <a:lstStyle/>
          <a:p>
            <a:r>
              <a:rPr lang="en-US" sz="4600" dirty="0" smtClean="0">
                <a:solidFill>
                  <a:schemeClr val="accent4">
                    <a:lumMod val="40000"/>
                    <a:lumOff val="60000"/>
                  </a:schemeClr>
                </a:solidFill>
              </a:rPr>
              <a:t>Lincoln’s Plan</a:t>
            </a:r>
            <a:r>
              <a:rPr lang="en-US" dirty="0" smtClean="0"/>
              <a:t>					</a:t>
            </a:r>
            <a:endParaRPr lang="en-US" dirty="0"/>
          </a:p>
        </p:txBody>
      </p:sp>
      <p:sp>
        <p:nvSpPr>
          <p:cNvPr id="5" name="Content Placeholder 4"/>
          <p:cNvSpPr>
            <a:spLocks noGrp="1"/>
          </p:cNvSpPr>
          <p:nvPr>
            <p:ph sz="half" idx="2"/>
          </p:nvPr>
        </p:nvSpPr>
        <p:spPr/>
        <p:txBody>
          <a:bodyPr/>
          <a:lstStyle/>
          <a:p>
            <a:r>
              <a:rPr lang="en-US" dirty="0" smtClean="0"/>
              <a:t>A state could be readmitted if 10% of its voters took a loyalty oath to the United States and pledged to abide by emancipation</a:t>
            </a:r>
          </a:p>
        </p:txBody>
      </p:sp>
      <p:sp>
        <p:nvSpPr>
          <p:cNvPr id="6" name="Text Placeholder 5"/>
          <p:cNvSpPr>
            <a:spLocks noGrp="1"/>
          </p:cNvSpPr>
          <p:nvPr>
            <p:ph type="body" sz="quarter" idx="3"/>
          </p:nvPr>
        </p:nvSpPr>
        <p:spPr/>
        <p:txBody>
          <a:bodyPr>
            <a:noAutofit/>
          </a:bodyPr>
          <a:lstStyle/>
          <a:p>
            <a:r>
              <a:rPr lang="en-US" sz="3200" dirty="0" smtClean="0">
                <a:solidFill>
                  <a:schemeClr val="accent4">
                    <a:lumMod val="40000"/>
                    <a:lumOff val="60000"/>
                  </a:schemeClr>
                </a:solidFill>
              </a:rPr>
              <a:t>Congressional Plan (Wade-Davis Bill)</a:t>
            </a:r>
            <a:endParaRPr lang="en-US" sz="3200" dirty="0">
              <a:solidFill>
                <a:schemeClr val="accent4">
                  <a:lumMod val="40000"/>
                  <a:lumOff val="60000"/>
                </a:schemeClr>
              </a:solidFill>
            </a:endParaRPr>
          </a:p>
        </p:txBody>
      </p:sp>
      <p:sp>
        <p:nvSpPr>
          <p:cNvPr id="7" name="Content Placeholder 6"/>
          <p:cNvSpPr>
            <a:spLocks noGrp="1"/>
          </p:cNvSpPr>
          <p:nvPr>
            <p:ph sz="quarter" idx="4"/>
          </p:nvPr>
        </p:nvSpPr>
        <p:spPr/>
        <p:txBody>
          <a:bodyPr/>
          <a:lstStyle/>
          <a:p>
            <a:r>
              <a:rPr lang="en-US" dirty="0" smtClean="0"/>
              <a:t>A state could be readmitted to the Union if 50% of its voters to an “ironclad” loyalty oath </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5">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5">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nodeType="click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anim from="(-#ppt_w/2)" to="(#ppt_x)" calcmode="lin" valueType="num">
                                      <p:cBhvr>
                                        <p:cTn id="15" dur="600" fill="hold">
                                          <p:stCondLst>
                                            <p:cond delay="0"/>
                                          </p:stCondLst>
                                        </p:cTn>
                                        <p:tgtEl>
                                          <p:spTgt spid="7">
                                            <p:txEl>
                                              <p:pRg st="0" end="0"/>
                                            </p:txEl>
                                          </p:spTgt>
                                        </p:tgtEl>
                                        <p:attrNameLst>
                                          <p:attrName>ppt_x</p:attrName>
                                        </p:attrNameLst>
                                      </p:cBhvr>
                                    </p:anim>
                                    <p:anim from="0" to="-1.0" calcmode="lin" valueType="num">
                                      <p:cBhvr>
                                        <p:cTn id="16" dur="200" decel="50000" autoRev="1" fill="hold">
                                          <p:stCondLst>
                                            <p:cond delay="600"/>
                                          </p:stCondLst>
                                        </p:cTn>
                                        <p:tgtEl>
                                          <p:spTgt spid="7">
                                            <p:txEl>
                                              <p:pRg st="0" end="0"/>
                                            </p:txEl>
                                          </p:spTgt>
                                        </p:tgtEl>
                                        <p:attrNameLst>
                                          <p:attrName>xshear</p:attrName>
                                        </p:attrNameLst>
                                      </p:cBhvr>
                                    </p:anim>
                                    <p:animScale>
                                      <p:cBhvr>
                                        <p:cTn id="17" dur="200" decel="100000" autoRev="1" fill="hold">
                                          <p:stCondLst>
                                            <p:cond delay="600"/>
                                          </p:stCondLst>
                                        </p:cTn>
                                        <p:tgtEl>
                                          <p:spTgt spid="7">
                                            <p:txEl>
                                              <p:pRg st="0" end="0"/>
                                            </p:txEl>
                                          </p:spTgt>
                                        </p:tgtEl>
                                      </p:cBhvr>
                                      <p:from x="100000" y="100000"/>
                                      <p:to x="80000" y="100000"/>
                                    </p:animScale>
                                    <p:anim by="(#ppt_h/3+#ppt_w*0.1)" calcmode="lin" valueType="num">
                                      <p:cBhvr additive="sum">
                                        <p:cTn id="18" dur="200" decel="100000" autoRev="1" fill="hold">
                                          <p:stCondLst>
                                            <p:cond delay="600"/>
                                          </p:stCondLst>
                                        </p:cTn>
                                        <p:tgtEl>
                                          <p:spTgt spid="7">
                                            <p:txEl>
                                              <p:pRg st="0" end="0"/>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How should ex-Confederate be treated?</a:t>
            </a:r>
            <a:endParaRPr lang="en-US" sz="3200" dirty="0"/>
          </a:p>
        </p:txBody>
      </p:sp>
      <p:sp>
        <p:nvSpPr>
          <p:cNvPr id="3" name="Text Placeholder 2"/>
          <p:cNvSpPr>
            <a:spLocks noGrp="1"/>
          </p:cNvSpPr>
          <p:nvPr>
            <p:ph type="body" idx="1"/>
          </p:nvPr>
        </p:nvSpPr>
        <p:spPr/>
        <p:txBody>
          <a:bodyPr>
            <a:normAutofit/>
          </a:bodyPr>
          <a:lstStyle/>
          <a:p>
            <a:r>
              <a:rPr lang="en-US" sz="3200" dirty="0" smtClean="0">
                <a:solidFill>
                  <a:schemeClr val="accent4">
                    <a:lumMod val="40000"/>
                    <a:lumOff val="60000"/>
                  </a:schemeClr>
                </a:solidFill>
              </a:rPr>
              <a:t>Lincoln’s Plan	</a:t>
            </a:r>
            <a:endParaRPr lang="en-US" sz="3200" dirty="0">
              <a:solidFill>
                <a:schemeClr val="accent4">
                  <a:lumMod val="40000"/>
                  <a:lumOff val="60000"/>
                </a:schemeClr>
              </a:solidFill>
            </a:endParaRPr>
          </a:p>
        </p:txBody>
      </p:sp>
      <p:sp>
        <p:nvSpPr>
          <p:cNvPr id="4" name="Content Placeholder 3"/>
          <p:cNvSpPr>
            <a:spLocks noGrp="1"/>
          </p:cNvSpPr>
          <p:nvPr>
            <p:ph sz="half" idx="2"/>
          </p:nvPr>
        </p:nvSpPr>
        <p:spPr>
          <a:xfrm>
            <a:off x="457200" y="2133600"/>
            <a:ext cx="4040188" cy="3951288"/>
          </a:xfrm>
        </p:spPr>
        <p:txBody>
          <a:bodyPr/>
          <a:lstStyle/>
          <a:p>
            <a:r>
              <a:rPr lang="en-US" dirty="0" smtClean="0"/>
              <a:t>Pardons would be granted to ex-Confederates who swore allegiance to the U.S. (Proclamation of Amnesty) </a:t>
            </a:r>
            <a:endParaRPr lang="en-US" dirty="0"/>
          </a:p>
        </p:txBody>
      </p:sp>
      <p:sp>
        <p:nvSpPr>
          <p:cNvPr id="5" name="Text Placeholder 4"/>
          <p:cNvSpPr>
            <a:spLocks noGrp="1"/>
          </p:cNvSpPr>
          <p:nvPr>
            <p:ph type="body" sz="quarter" idx="3"/>
          </p:nvPr>
        </p:nvSpPr>
        <p:spPr/>
        <p:txBody>
          <a:bodyPr>
            <a:normAutofit/>
          </a:bodyPr>
          <a:lstStyle/>
          <a:p>
            <a:r>
              <a:rPr lang="en-US" sz="3200" dirty="0" smtClean="0">
                <a:solidFill>
                  <a:schemeClr val="accent4">
                    <a:lumMod val="40000"/>
                    <a:lumOff val="60000"/>
                  </a:schemeClr>
                </a:solidFill>
              </a:rPr>
              <a:t>Congress’ Plan</a:t>
            </a:r>
            <a:endParaRPr lang="en-US" sz="3200" dirty="0">
              <a:solidFill>
                <a:schemeClr val="accent4">
                  <a:lumMod val="40000"/>
                  <a:lumOff val="60000"/>
                </a:schemeClr>
              </a:solidFill>
            </a:endParaRPr>
          </a:p>
        </p:txBody>
      </p:sp>
      <p:sp>
        <p:nvSpPr>
          <p:cNvPr id="6" name="Content Placeholder 5"/>
          <p:cNvSpPr>
            <a:spLocks noGrp="1"/>
          </p:cNvSpPr>
          <p:nvPr>
            <p:ph sz="quarter" idx="4"/>
          </p:nvPr>
        </p:nvSpPr>
        <p:spPr/>
        <p:txBody>
          <a:bodyPr/>
          <a:lstStyle/>
          <a:p>
            <a:r>
              <a:rPr lang="en-US" dirty="0" smtClean="0"/>
              <a:t>No pardons for Confederates who took up arms against the U.S.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iterate type="lt">
                                    <p:tmPct val="10000"/>
                                  </p:iterate>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anim calcmode="lin" valueType="num">
                                      <p:cBhvr>
                                        <p:cTn id="8" dur="500" fill="hold"/>
                                        <p:tgtEl>
                                          <p:spTgt spid="4">
                                            <p:txEl>
                                              <p:pRg st="0" end="0"/>
                                            </p:txEl>
                                          </p:spTgt>
                                        </p:tgtEl>
                                        <p:attrNameLst>
                                          <p:attrName>ppt_w</p:attrName>
                                        </p:attrNameLst>
                                      </p:cBhvr>
                                      <p:tavLst>
                                        <p:tav tm="0" fmla="#ppt_w*sin(2.5*pi*$)">
                                          <p:val>
                                            <p:fltVal val="0"/>
                                          </p:val>
                                        </p:tav>
                                        <p:tav tm="100000">
                                          <p:val>
                                            <p:fltVal val="1"/>
                                          </p:val>
                                        </p:tav>
                                      </p:tavLst>
                                    </p:anim>
                                    <p:anim calcmode="lin" valueType="num">
                                      <p:cBhvr>
                                        <p:cTn id="9" dur="500" fill="hold"/>
                                        <p:tgtEl>
                                          <p:spTgt spid="4">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iterate type="lt">
                                    <p:tmPct val="10000"/>
                                  </p:iterate>
                                  <p:childTnLst>
                                    <p:set>
                                      <p:cBhvr>
                                        <p:cTn id="13" dur="1" fill="hold">
                                          <p:stCondLst>
                                            <p:cond delay="0"/>
                                          </p:stCondLst>
                                        </p:cTn>
                                        <p:tgtEl>
                                          <p:spTgt spid="6">
                                            <p:txEl>
                                              <p:pRg st="0" end="0"/>
                                            </p:txEl>
                                          </p:spTgt>
                                        </p:tgtEl>
                                        <p:attrNameLst>
                                          <p:attrName>style.visibility</p:attrName>
                                        </p:attrNameLst>
                                      </p:cBhvr>
                                      <p:to>
                                        <p:strVal val="visible"/>
                                      </p:to>
                                    </p:set>
                                    <p:animEffect transition="in" filter="fade">
                                      <p:cBhvr>
                                        <p:cTn id="14" dur="500"/>
                                        <p:tgtEl>
                                          <p:spTgt spid="6">
                                            <p:txEl>
                                              <p:pRg st="0" end="0"/>
                                            </p:txEl>
                                          </p:spTgt>
                                        </p:tgtEl>
                                      </p:cBhvr>
                                    </p:animEffect>
                                    <p:anim calcmode="lin" valueType="num">
                                      <p:cBhvr>
                                        <p:cTn id="15" dur="500" fill="hold"/>
                                        <p:tgtEl>
                                          <p:spTgt spid="6">
                                            <p:txEl>
                                              <p:pRg st="0" end="0"/>
                                            </p:txEl>
                                          </p:spTgt>
                                        </p:tgtEl>
                                        <p:attrNameLst>
                                          <p:attrName>ppt_w</p:attrName>
                                        </p:attrNameLst>
                                      </p:cBhvr>
                                      <p:tavLst>
                                        <p:tav tm="0" fmla="#ppt_w*sin(2.5*pi*$)">
                                          <p:val>
                                            <p:fltVal val="0"/>
                                          </p:val>
                                        </p:tav>
                                        <p:tav tm="100000">
                                          <p:val>
                                            <p:fltVal val="1"/>
                                          </p:val>
                                        </p:tav>
                                      </p:tavLst>
                                    </p:anim>
                                    <p:anim calcmode="lin" valueType="num">
                                      <p:cBhvr>
                                        <p:cTn id="16" dur="500" fill="hold"/>
                                        <p:tgtEl>
                                          <p:spTgt spid="6">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President Andrew Johnson </a:t>
            </a:r>
            <a:endParaRPr lang="en-US" b="1" dirty="0"/>
          </a:p>
        </p:txBody>
      </p:sp>
      <p:pic>
        <p:nvPicPr>
          <p:cNvPr id="4" name="Content Placeholder 3" descr="Andrew_johnson.jpg"/>
          <p:cNvPicPr>
            <a:picLocks noGrp="1" noChangeAspect="1"/>
          </p:cNvPicPr>
          <p:nvPr>
            <p:ph idx="1"/>
          </p:nvPr>
        </p:nvPicPr>
        <p:blipFill>
          <a:blip r:embed="rId2" cstate="print"/>
          <a:stretch>
            <a:fillRect/>
          </a:stretch>
        </p:blipFill>
        <p:spPr>
          <a:xfrm>
            <a:off x="4191000" y="1371600"/>
            <a:ext cx="4229100" cy="5157439"/>
          </a:xfrm>
        </p:spPr>
      </p:pic>
      <p:sp>
        <p:nvSpPr>
          <p:cNvPr id="5" name="TextBox 4"/>
          <p:cNvSpPr txBox="1"/>
          <p:nvPr/>
        </p:nvSpPr>
        <p:spPr>
          <a:xfrm>
            <a:off x="762001" y="1981200"/>
            <a:ext cx="3352800" cy="3877985"/>
          </a:xfrm>
          <a:prstGeom prst="rect">
            <a:avLst/>
          </a:prstGeom>
          <a:noFill/>
        </p:spPr>
        <p:txBody>
          <a:bodyPr wrap="square" rtlCol="0">
            <a:spAutoFit/>
          </a:bodyPr>
          <a:lstStyle/>
          <a:p>
            <a:endParaRPr lang="en-US" dirty="0" smtClean="0"/>
          </a:p>
          <a:p>
            <a:pPr>
              <a:buFont typeface="Arial" pitchFamily="34" charset="0"/>
              <a:buChar char="•"/>
            </a:pPr>
            <a:r>
              <a:rPr lang="en-US" sz="4400" dirty="0" smtClean="0"/>
              <a:t>Democrat</a:t>
            </a:r>
          </a:p>
          <a:p>
            <a:pPr>
              <a:buFont typeface="Arial" pitchFamily="34" charset="0"/>
              <a:buChar char="•"/>
            </a:pPr>
            <a:r>
              <a:rPr lang="en-US" sz="4400" dirty="0" smtClean="0"/>
              <a:t>Tennessee </a:t>
            </a:r>
          </a:p>
          <a:p>
            <a:endParaRPr lang="en-US" sz="4400" dirty="0" smtClean="0"/>
          </a:p>
          <a:p>
            <a:r>
              <a:rPr lang="en-US" sz="3200" i="1" dirty="0" smtClean="0"/>
              <a:t>Which plan do you think that he will go for?</a:t>
            </a:r>
            <a:endParaRPr lang="en-US" sz="3200" i="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TotalTime>
  <Words>444</Words>
  <Application>Microsoft Office PowerPoint</Application>
  <PresentationFormat>On-screen Show (4:3)</PresentationFormat>
  <Paragraphs>51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Aim: What was “Reconstruction”?</vt:lpstr>
      <vt:lpstr>Questions Reconstruction will address:</vt:lpstr>
      <vt:lpstr>Forces of Reconstruction</vt:lpstr>
      <vt:lpstr>Attitudes on Reconstruction:</vt:lpstr>
      <vt:lpstr>Whose authority is reconstruction?</vt:lpstr>
      <vt:lpstr>How would Southern states be reintegrated into the Union?</vt:lpstr>
      <vt:lpstr>How should ex-Confederate be treated?</vt:lpstr>
      <vt:lpstr>President Andrew Johnson </vt:lpstr>
      <vt:lpstr>Johnson’s Plan</vt:lpstr>
      <vt:lpstr>Did Johnson’s plan change anything in the South?</vt:lpstr>
    </vt:vector>
  </TitlesOfParts>
  <Company>GNPS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GNPS</dc:creator>
  <cp:lastModifiedBy>temp</cp:lastModifiedBy>
  <cp:revision>10</cp:revision>
  <dcterms:created xsi:type="dcterms:W3CDTF">2008-12-11T12:24:42Z</dcterms:created>
  <dcterms:modified xsi:type="dcterms:W3CDTF">2016-01-08T19:33:54Z</dcterms:modified>
</cp:coreProperties>
</file>