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0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  <p:sldId id="279" r:id="rId25"/>
    <p:sldId id="280" r:id="rId26"/>
    <p:sldId id="281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84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18563"/>
            <a:ext cx="30384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pPr>
              <a:defRPr/>
            </a:pPr>
            <a:fld id="{B826C5FA-2C51-4018-8C07-1CF4D90F4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2825"/>
            <a:ext cx="8229600" cy="2136775"/>
          </a:xfrm>
        </p:spPr>
        <p:txBody>
          <a:bodyPr anchor="b" anchorCtr="0">
            <a:noAutofit/>
          </a:bodyPr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64424"/>
            <a:ext cx="8229600" cy="1174375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865"/>
            <a:ext cx="8229600" cy="107164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74320"/>
            <a:ext cx="8229600" cy="2971800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6BD74-58EC-4AA1-8F9A-592E955FB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329953"/>
            <a:ext cx="7924801" cy="131837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80143-4CF5-494D-927F-5DDCB836E3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776" y="274639"/>
            <a:ext cx="1452283" cy="53736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71447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E5FFA-57B7-41C0-970A-96EF5CBD27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64AB8-A703-46A7-984D-B41FC6512E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435"/>
            <a:ext cx="8229600" cy="1362075"/>
          </a:xfrm>
        </p:spPr>
        <p:txBody>
          <a:bodyPr anchor="b" anchorCtr="0">
            <a:no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0401"/>
            <a:ext cx="8229600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187F8-7EA5-476E-98DE-2AE89D9D74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61819-000E-4889-94B8-CD7FA4F91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7251B-BE73-4BDB-8922-40606F7DB2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50032-FEC0-450A-BCFE-BAEDDF209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33D77-E253-46AA-BE7D-F21E4655E6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3840480" cy="1162050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0" y="273050"/>
            <a:ext cx="3840480" cy="5375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600201"/>
            <a:ext cx="3840480" cy="37338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5E6AE-9C7D-46E8-81EA-8BF0224C35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840480" cy="1161288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6320" y="274320"/>
            <a:ext cx="3840480" cy="5376672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840480" cy="373075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7E9BC-AF0C-4B42-9901-9608133F33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565"/>
            <a:ext cx="8229600" cy="387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8832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E6BD74-58EC-4AA1-8F9A-592E955FB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Tx/>
        <a:buBlip>
          <a:blip r:embed="rId1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505200"/>
          </a:xfrm>
        </p:spPr>
        <p:txBody>
          <a:bodyPr/>
          <a:lstStyle/>
          <a:p>
            <a:pPr algn="ctr" eaLnBrk="1" hangingPunct="1"/>
            <a:r>
              <a:rPr lang="en-US" sz="6000" smtClean="0"/>
              <a:t>GLOBAL HISTORY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REGENTS REVIEW</a:t>
            </a:r>
            <a:br>
              <a:rPr lang="en-US" smtClean="0"/>
            </a:b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POLITICAL SYSTEMS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COMMUNISM/MARXIST SOCIALISM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GOVERNMENT CONTROLS </a:t>
            </a:r>
            <a:r>
              <a:rPr lang="en-US" sz="3200" b="1" smtClean="0"/>
              <a:t>SPRITE</a:t>
            </a:r>
          </a:p>
          <a:p>
            <a:pPr lvl="2" eaLnBrk="1" hangingPunct="1"/>
            <a:r>
              <a:rPr lang="en-US" smtClean="0"/>
              <a:t>RUSSIA/SOVIET UNION = LENIN, STALIN</a:t>
            </a:r>
          </a:p>
          <a:p>
            <a:pPr lvl="2" eaLnBrk="1" hangingPunct="1"/>
            <a:r>
              <a:rPr lang="en-US" smtClean="0"/>
              <a:t>CHINA = MAO ZEDONG, DENG XIAOPING</a:t>
            </a:r>
          </a:p>
          <a:p>
            <a:pPr lvl="2" eaLnBrk="1" hangingPunct="1"/>
            <a:r>
              <a:rPr lang="en-US" smtClean="0"/>
              <a:t>CUBA = CASTRO</a:t>
            </a:r>
          </a:p>
          <a:p>
            <a:pPr lvl="2" eaLnBrk="1" hangingPunct="1"/>
            <a:r>
              <a:rPr lang="en-US" smtClean="0"/>
              <a:t>VIETNAM = HO CHI MINH</a:t>
            </a:r>
          </a:p>
          <a:p>
            <a:pPr lvl="2" eaLnBrk="1" hangingPunct="1"/>
            <a:r>
              <a:rPr lang="en-US" smtClean="0"/>
              <a:t>CAMBODIA = POL POT</a:t>
            </a:r>
          </a:p>
          <a:p>
            <a:pPr lvl="2" eaLnBrk="1" hangingPunct="1"/>
            <a:r>
              <a:rPr lang="en-US" smtClean="0"/>
              <a:t>NORTH KOREA = KIM JONG 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POLITICAL SYSTEMS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AUTHORITARIAN</a:t>
            </a:r>
            <a:r>
              <a:rPr lang="en-US" sz="2800" smtClean="0"/>
              <a:t>: a lot of control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TOTALITARIAN</a:t>
            </a:r>
            <a:r>
              <a:rPr lang="en-US" sz="2800" smtClean="0"/>
              <a:t>: total control – technology needed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FASCISM</a:t>
            </a:r>
            <a:r>
              <a:rPr lang="en-US" sz="2800" smtClean="0"/>
              <a:t>: imperialism + nationalism + racism (Mussolini &amp; Hitler)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THEOCRACY</a:t>
            </a:r>
            <a:r>
              <a:rPr lang="en-US" sz="2800" smtClean="0"/>
              <a:t>: religious rule (Ayatollah Khomeini)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AUTOCRACY</a:t>
            </a:r>
            <a:r>
              <a:rPr lang="en-US" sz="2800" smtClean="0"/>
              <a:t>: rule by one (Russian czars)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ABSOLUTISM</a:t>
            </a:r>
            <a:r>
              <a:rPr lang="en-US" sz="2800" smtClean="0"/>
              <a:t>: divine right (Louis XIV)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FEUDALISM</a:t>
            </a:r>
            <a:r>
              <a:rPr lang="en-US" sz="2800" smtClean="0"/>
              <a:t>: decentralization, hierarchy (Western Europe and Japan)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REVOLUTIONS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759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NEOLITHIC</a:t>
            </a:r>
            <a:r>
              <a:rPr lang="en-US" sz="2000" b="1" smtClean="0"/>
              <a:t> </a:t>
            </a:r>
            <a:r>
              <a:rPr lang="en-US" sz="2000" smtClean="0"/>
              <a:t>: </a:t>
            </a:r>
            <a:r>
              <a:rPr lang="en-US" sz="2400" smtClean="0"/>
              <a:t>from nomadic hunters &amp; gatherers to domestication of animals &amp; farmers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COMMERCIAL</a:t>
            </a:r>
            <a:r>
              <a:rPr lang="en-US" sz="2000" smtClean="0"/>
              <a:t>: </a:t>
            </a:r>
            <a:r>
              <a:rPr lang="en-US" sz="2400" smtClean="0"/>
              <a:t>from limited trade based on barter to urban centers, new middle class, leads to capitalism &amp; mercantilism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SCIENTIFIC</a:t>
            </a:r>
            <a:r>
              <a:rPr lang="en-US" sz="2000" smtClean="0"/>
              <a:t>:  </a:t>
            </a:r>
            <a:r>
              <a:rPr lang="en-US" sz="2400" smtClean="0"/>
              <a:t>from Medieval thinking (Church &amp; Aristotle) to use of observation &amp; reason (experimentation)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GLORIOUS</a:t>
            </a:r>
            <a:r>
              <a:rPr lang="en-US" sz="2000" smtClean="0"/>
              <a:t>: </a:t>
            </a:r>
            <a:r>
              <a:rPr lang="en-US" sz="2400" smtClean="0"/>
              <a:t>from absolutism of James II to Bill of Rights limiting power of monarchy in Britain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FRENCH</a:t>
            </a:r>
            <a:r>
              <a:rPr lang="en-US" sz="2000" smtClean="0"/>
              <a:t>:  </a:t>
            </a:r>
            <a:r>
              <a:rPr lang="en-US" sz="2400" smtClean="0"/>
              <a:t>from absolute monarchy of Louis XVI to democratic ideas of Enlightenment, end of Ancien Regime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REVOLUTIONS</a:t>
            </a:r>
            <a:r>
              <a:rPr lang="en-US" b="1" u="sng" dirty="0" smtClean="0"/>
              <a:t> </a:t>
            </a:r>
            <a:endParaRPr lang="en-US" sz="1800" u="sng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INDUSTRIAL</a:t>
            </a:r>
            <a:r>
              <a:rPr lang="en-US" sz="2800" smtClean="0"/>
              <a:t>:  from homemade goods to factory goods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RUSSIAN</a:t>
            </a:r>
            <a:r>
              <a:rPr lang="en-US" sz="2800" smtClean="0"/>
              <a:t>:  from autocratic rule of Nicholas II to communism under Lenin (Russia = first communist nation)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CHINESE</a:t>
            </a:r>
            <a:r>
              <a:rPr lang="en-US" sz="2800" smtClean="0"/>
              <a:t>: from warlord control/civil war with nationalissts to communism under Mao Zedong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IRANIAN</a:t>
            </a:r>
            <a:r>
              <a:rPr lang="en-US" sz="2800" smtClean="0"/>
              <a:t>:  from western rule of Shah Reza Pahlevi to Islamic Fundamentalism of Ayatollah Khomeini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GREEN</a:t>
            </a:r>
            <a:r>
              <a:rPr lang="en-US" sz="2800" smtClean="0"/>
              <a:t>:  from limited crop yield to double crop yield in South/Southeast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u="sng" dirty="0" smtClean="0"/>
              <a:t>KINGDOMS &amp; </a:t>
            </a:r>
            <a:r>
              <a:rPr lang="en-US" sz="4000" b="1" u="sng" dirty="0" smtClean="0"/>
              <a:t>EMPIRES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KINGDOMS/EMPIRES – expanded territory/control through </a:t>
            </a:r>
            <a:r>
              <a:rPr lang="en-US" u="sng" dirty="0" smtClean="0"/>
              <a:t>conquest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AFRICAN KINGDOMS:  GHANA, MALI, SONGHAI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Gold salt-trade, Golden Age, Mansa Musa adopts ISLAM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LATIN AMERICA: MAYA, AZTEC, INCA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Calendar, warrior society, social organization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ROMAN EMPIRE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err="1" smtClean="0"/>
              <a:t>Pax</a:t>
            </a:r>
            <a:r>
              <a:rPr lang="en-US" sz="2400" dirty="0" smtClean="0"/>
              <a:t> </a:t>
            </a:r>
            <a:r>
              <a:rPr lang="en-US" sz="2400" dirty="0" err="1" smtClean="0"/>
              <a:t>Romana</a:t>
            </a:r>
            <a:r>
              <a:rPr lang="en-US" sz="2400" dirty="0" smtClean="0"/>
              <a:t>, rise of Christianity, decline into the Dark 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BYZANTINE EMPIRE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 Constantinople, Justinian Code, Eastern Orthodoxy influences Russia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MUGHAL EMPIRE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Akbar the Great, Religious tolerance between Muslims and Hindus, Golden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KEY PEOPLE (TYPES)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NATIONALISTS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COMMUNISTS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WOMEN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SUPPORTERS OF WESTRNIZATION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ARTISTS, THINKERS AND INVENTORS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ENLIGHTENED THINKERS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RUTHLESS LEADERS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RELIGIOUS LEADERS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NATIONALISTS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LATIN AMERICA: Simon Bolivar, Toussaint L’Overture, Jose de San Martin</a:t>
            </a:r>
          </a:p>
          <a:p>
            <a:pPr eaLnBrk="1" hangingPunct="1"/>
            <a:r>
              <a:rPr lang="en-US" smtClean="0"/>
              <a:t>ITALY: Cavour, Mazzini, Garibaldi</a:t>
            </a:r>
          </a:p>
          <a:p>
            <a:pPr eaLnBrk="1" hangingPunct="1"/>
            <a:r>
              <a:rPr lang="en-US" smtClean="0"/>
              <a:t>GERMANY: Bismarck</a:t>
            </a:r>
          </a:p>
          <a:p>
            <a:pPr eaLnBrk="1" hangingPunct="1"/>
            <a:r>
              <a:rPr lang="en-US" smtClean="0"/>
              <a:t>INDIA: Gandhi</a:t>
            </a:r>
          </a:p>
          <a:p>
            <a:pPr eaLnBrk="1" hangingPunct="1"/>
            <a:r>
              <a:rPr lang="en-US" smtClean="0"/>
              <a:t>AFRICA: Jomo Kenyatta, Kwame Nkrumah, Nelson Mandela</a:t>
            </a:r>
          </a:p>
          <a:p>
            <a:pPr eaLnBrk="1" hangingPunct="1"/>
            <a:r>
              <a:rPr lang="en-US" smtClean="0"/>
              <a:t>CHINA: Sun Yat Sen, Jiang Jieshi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COMMUNISTS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MARX</a:t>
            </a:r>
          </a:p>
          <a:p>
            <a:pPr eaLnBrk="1" hangingPunct="1"/>
            <a:r>
              <a:rPr lang="en-US" smtClean="0"/>
              <a:t>LENIN</a:t>
            </a:r>
          </a:p>
          <a:p>
            <a:pPr eaLnBrk="1" hangingPunct="1"/>
            <a:r>
              <a:rPr lang="en-US" smtClean="0"/>
              <a:t>STALIN</a:t>
            </a:r>
          </a:p>
          <a:p>
            <a:pPr eaLnBrk="1" hangingPunct="1"/>
            <a:r>
              <a:rPr lang="en-US" smtClean="0"/>
              <a:t>CASTRO</a:t>
            </a:r>
          </a:p>
          <a:p>
            <a:pPr eaLnBrk="1" hangingPunct="1"/>
            <a:r>
              <a:rPr lang="en-US" smtClean="0"/>
              <a:t>MAO ZEDONG, DENG XIAOPING</a:t>
            </a:r>
          </a:p>
          <a:p>
            <a:pPr eaLnBrk="1" hangingPunct="1"/>
            <a:r>
              <a:rPr lang="en-US" smtClean="0"/>
              <a:t>HO CHI MINH</a:t>
            </a:r>
          </a:p>
          <a:p>
            <a:pPr eaLnBrk="1" hangingPunct="1"/>
            <a:r>
              <a:rPr lang="en-US" smtClean="0"/>
              <a:t>KIM JONG 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WOMEN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INDIRA GANDHI</a:t>
            </a:r>
          </a:p>
          <a:p>
            <a:pPr eaLnBrk="1" hangingPunct="1"/>
            <a:r>
              <a:rPr lang="en-US" smtClean="0"/>
              <a:t>BENAZIR BHUTTO</a:t>
            </a:r>
          </a:p>
          <a:p>
            <a:pPr eaLnBrk="1" hangingPunct="1"/>
            <a:r>
              <a:rPr lang="en-US" smtClean="0"/>
              <a:t>GOLDA MEIR</a:t>
            </a:r>
          </a:p>
          <a:p>
            <a:pPr eaLnBrk="1" hangingPunct="1"/>
            <a:r>
              <a:rPr lang="en-US" smtClean="0"/>
              <a:t>MARGARET THATCHER</a:t>
            </a:r>
          </a:p>
          <a:p>
            <a:pPr eaLnBrk="1" hangingPunct="1"/>
            <a:r>
              <a:rPr lang="en-US" smtClean="0"/>
              <a:t>MOTHER TERESA</a:t>
            </a:r>
          </a:p>
          <a:p>
            <a:pPr eaLnBrk="1" hangingPunct="1"/>
            <a:r>
              <a:rPr lang="en-US" smtClean="0"/>
              <a:t>MARY WOLLSTONECRAFT</a:t>
            </a:r>
          </a:p>
          <a:p>
            <a:pPr eaLnBrk="1" hangingPunct="1"/>
            <a:r>
              <a:rPr lang="en-US" smtClean="0"/>
              <a:t>OLYMPE DE GOUGES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u="sng" dirty="0" smtClean="0"/>
              <a:t>SUPPORTERS OF WESTERNIZATION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PETER THE GREAT</a:t>
            </a:r>
          </a:p>
          <a:p>
            <a:pPr eaLnBrk="1" hangingPunct="1"/>
            <a:r>
              <a:rPr lang="en-US" smtClean="0"/>
              <a:t>CATHERINE THE GREAT</a:t>
            </a:r>
          </a:p>
          <a:p>
            <a:pPr eaLnBrk="1" hangingPunct="1"/>
            <a:r>
              <a:rPr lang="en-US" smtClean="0"/>
              <a:t>SHAH REZA PAHLEVI</a:t>
            </a:r>
          </a:p>
          <a:p>
            <a:pPr eaLnBrk="1" hangingPunct="1"/>
            <a:r>
              <a:rPr lang="en-US" smtClean="0"/>
              <a:t>KEMAL ATATURK</a:t>
            </a:r>
          </a:p>
          <a:p>
            <a:pPr eaLnBrk="1" hangingPunct="1"/>
            <a:r>
              <a:rPr lang="en-US" smtClean="0"/>
              <a:t>MEIJI RESTORATION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THEMATIC REVIEW</a:t>
            </a:r>
            <a:r>
              <a:rPr lang="en-US" dirty="0" smtClean="0"/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Early Civilizations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Geography </a:t>
            </a:r>
            <a:r>
              <a:rPr lang="en-US" sz="2800" dirty="0" smtClean="0"/>
              <a:t>and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Belief Systems : Religions &amp; Philosophies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Economic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Political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Change: 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Key People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Nationalism and Imperialism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Conflict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Organizations &amp; 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Global Concerns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u="sng" dirty="0" smtClean="0"/>
              <a:t>RENAISSNACE ARTISTS, </a:t>
            </a:r>
            <a:br>
              <a:rPr lang="en-US" sz="3400" b="1" u="sng" dirty="0" smtClean="0"/>
            </a:br>
            <a:r>
              <a:rPr lang="en-US" sz="3400" b="1" u="sng" dirty="0" smtClean="0"/>
              <a:t>THINKERS &amp; INVENTORS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ARTISTS: NINJA TURTLES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LEONARDO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MICHELANGELO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DONATELLO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RAPHAEL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THINKERS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MACHIAVELLI			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MORE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CASTIGLIONE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ERASMUS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SHAKESPEARE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INVENTORS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GUTENBERG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u="sng" dirty="0" smtClean="0"/>
              <a:t>ENLIGHTENMENT THINKERS  </a:t>
            </a:r>
            <a:br>
              <a:rPr lang="en-US" sz="3400" b="1" u="sng" dirty="0" smtClean="0"/>
            </a:br>
            <a:r>
              <a:rPr lang="en-US" sz="3400" b="1" u="sng" dirty="0" smtClean="0"/>
              <a:t>THE GOOD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4800599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7385" dirty="0" smtClean="0"/>
              <a:t>HOBBES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7385" dirty="0" smtClean="0"/>
              <a:t>LEVIATHAN: Powerful government needed</a:t>
            </a:r>
          </a:p>
          <a:p>
            <a:pPr eaLnBrk="1" hangingPunct="1">
              <a:lnSpc>
                <a:spcPct val="90000"/>
              </a:lnSpc>
            </a:pPr>
            <a:r>
              <a:rPr lang="en-US" sz="7385" dirty="0" smtClean="0"/>
              <a:t>LOCKE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7385" dirty="0" smtClean="0"/>
              <a:t>LIFE, LIBERY, PROPERTY</a:t>
            </a:r>
          </a:p>
          <a:p>
            <a:pPr eaLnBrk="1" hangingPunct="1">
              <a:lnSpc>
                <a:spcPct val="90000"/>
              </a:lnSpc>
            </a:pPr>
            <a:r>
              <a:rPr lang="en-US" sz="7385" dirty="0" smtClean="0"/>
              <a:t>ROUSSEAU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7385" dirty="0" smtClean="0"/>
              <a:t>MAJORITY SHOULD WORK FOR COMMON GOOD</a:t>
            </a:r>
          </a:p>
          <a:p>
            <a:pPr eaLnBrk="1" hangingPunct="1">
              <a:lnSpc>
                <a:spcPct val="90000"/>
              </a:lnSpc>
            </a:pPr>
            <a:r>
              <a:rPr lang="en-US" sz="7385" dirty="0" smtClean="0"/>
              <a:t>VOLTAIRE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7385" dirty="0" smtClean="0"/>
              <a:t>FREE SPEECH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7385" dirty="0" smtClean="0"/>
              <a:t>TOLERANCE</a:t>
            </a:r>
          </a:p>
          <a:p>
            <a:pPr eaLnBrk="1" hangingPunct="1">
              <a:lnSpc>
                <a:spcPct val="90000"/>
              </a:lnSpc>
            </a:pPr>
            <a:r>
              <a:rPr lang="en-US" sz="7385" dirty="0" smtClean="0"/>
              <a:t>MONTESQUIEU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7385" dirty="0" smtClean="0"/>
              <a:t>SEPARATION OF POWERS</a:t>
            </a:r>
          </a:p>
          <a:p>
            <a:pPr eaLnBrk="1" hangingPunct="1">
              <a:lnSpc>
                <a:spcPct val="90000"/>
              </a:lnSpc>
            </a:pPr>
            <a:r>
              <a:rPr lang="en-US" sz="7385" dirty="0" smtClean="0"/>
              <a:t>ADAM SMITH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7385" dirty="0" smtClean="0"/>
              <a:t>LAISSEZ-FAIRE CAPITALISM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u="sng" dirty="0" smtClean="0"/>
              <a:t>TYRANTS </a:t>
            </a:r>
            <a:br>
              <a:rPr lang="en-US" sz="3400" b="1" u="sng" dirty="0" smtClean="0"/>
            </a:br>
            <a:r>
              <a:rPr lang="en-US" sz="3400" b="1" u="sng" dirty="0" smtClean="0"/>
              <a:t>THE BAD AND UGLY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ROBESPIERRE</a:t>
            </a:r>
          </a:p>
          <a:p>
            <a:pPr eaLnBrk="1" hangingPunct="1"/>
            <a:r>
              <a:rPr lang="en-US" smtClean="0"/>
              <a:t>ADOLF HITLER</a:t>
            </a:r>
          </a:p>
          <a:p>
            <a:pPr eaLnBrk="1" hangingPunct="1"/>
            <a:r>
              <a:rPr lang="en-US" smtClean="0"/>
              <a:t>BENITO MUSSOLINI</a:t>
            </a:r>
          </a:p>
          <a:p>
            <a:pPr eaLnBrk="1" hangingPunct="1"/>
            <a:r>
              <a:rPr lang="en-US" smtClean="0"/>
              <a:t>JOSEF STALIN</a:t>
            </a:r>
          </a:p>
          <a:p>
            <a:pPr eaLnBrk="1" hangingPunct="1"/>
            <a:r>
              <a:rPr lang="en-US" smtClean="0"/>
              <a:t>POL POT</a:t>
            </a:r>
          </a:p>
          <a:p>
            <a:pPr eaLnBrk="1" hangingPunct="1"/>
            <a:r>
              <a:rPr lang="en-US" smtClean="0"/>
              <a:t>MAO ZEDONG </a:t>
            </a:r>
          </a:p>
          <a:p>
            <a:pPr eaLnBrk="1" hangingPunct="1"/>
            <a:r>
              <a:rPr lang="en-US" smtClean="0"/>
              <a:t>SADAM HUSSEIN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RELIGIOUS LEADERS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MARTIN LUTHER</a:t>
            </a:r>
          </a:p>
          <a:p>
            <a:pPr lvl="1" eaLnBrk="1" hangingPunct="1"/>
            <a:r>
              <a:rPr lang="en-US" smtClean="0"/>
              <a:t>PROTEST + REFORM =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PROTESTANT REFORMATION</a:t>
            </a:r>
          </a:p>
          <a:p>
            <a:pPr lvl="1" eaLnBrk="1" hangingPunct="1"/>
            <a:r>
              <a:rPr lang="en-US" smtClean="0"/>
              <a:t>GOAL: TO REFORM RCC</a:t>
            </a:r>
          </a:p>
          <a:p>
            <a:pPr lvl="1" eaLnBrk="1" hangingPunct="1"/>
            <a:r>
              <a:rPr lang="en-US" i="1" smtClean="0"/>
              <a:t>95 THESES</a:t>
            </a:r>
            <a:r>
              <a:rPr lang="en-US" smtClean="0"/>
              <a:t> PROTESTED THE SALE OF INDULGENCES</a:t>
            </a:r>
          </a:p>
          <a:p>
            <a:pPr lvl="1" eaLnBrk="1" hangingPunct="1"/>
            <a:r>
              <a:rPr lang="en-US" smtClean="0"/>
              <a:t>FAITH ALONE GETS YOU INTO HEAVEN</a:t>
            </a:r>
          </a:p>
          <a:p>
            <a:pPr lvl="1" eaLnBrk="1" hangingPunct="1"/>
            <a:r>
              <a:rPr lang="en-US" smtClean="0"/>
              <a:t>IMPACT:  PR shatters unity of Western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u="sng" dirty="0" smtClean="0"/>
              <a:t>COLD WAR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U.S. vs. USSR</a:t>
            </a:r>
          </a:p>
          <a:p>
            <a:pPr eaLnBrk="1" hangingPunct="1"/>
            <a:r>
              <a:rPr lang="en-US" smtClean="0"/>
              <a:t>DEMOCRACY vs. COMMUNISM</a:t>
            </a:r>
          </a:p>
          <a:p>
            <a:pPr eaLnBrk="1" hangingPunct="1"/>
            <a:r>
              <a:rPr lang="en-US" smtClean="0"/>
              <a:t>CONTAINMENT:  Truman Doctrine, Marshall Plan, Berlin Airlift</a:t>
            </a:r>
          </a:p>
          <a:p>
            <a:pPr eaLnBrk="1" hangingPunct="1"/>
            <a:r>
              <a:rPr lang="en-US" smtClean="0"/>
              <a:t>BRINKMANSHIP: Cuban Missile Crisis</a:t>
            </a:r>
          </a:p>
          <a:p>
            <a:pPr eaLnBrk="1" hangingPunct="1"/>
            <a:r>
              <a:rPr lang="en-US" smtClean="0"/>
              <a:t>Détente: SALT I &amp; II</a:t>
            </a:r>
          </a:p>
          <a:p>
            <a:pPr eaLnBrk="1" hangingPunct="1"/>
            <a:r>
              <a:rPr lang="en-US" smtClean="0"/>
              <a:t>Fall of Berlin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ORGANIZATIONS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307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NATO: North Atlantic Treaty Organization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GOAL: Western nations to support one another in case of attack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WARSAW PACT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GOAL: Alliance among USSR and satellites; promising military cooperation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UNITED NATIONS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GOAL: To promote global peace, encourage economic/social well-being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OPEC: Organization of Petroleum Exporting Countries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GOAL: To control oil industry by setting production levels/prices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PLO: Palestinian Liberation Organization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GOAL: To create an independent state of Palestine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NAFTA: North America Free Trade Agreement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GOAL: To promote free trade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EUROPEAN UNION (EU)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GOAL: To expand free trade in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GLOBAL CONCERNS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1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ENVIRONMENT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POLLUTION/ACID RAIN/OZONE LAYER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DEFORESTATION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ENDANGERED SPECIES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DESERTIFICATION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INTERDEPENDENCE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WE LIVE IN A GLOBAL VILLAGE – THE </a:t>
            </a:r>
            <a:r>
              <a:rPr lang="en-US" sz="1800" b="1" dirty="0" smtClean="0"/>
              <a:t>INTERNET</a:t>
            </a:r>
            <a:r>
              <a:rPr lang="en-US" sz="1800" dirty="0" smtClean="0"/>
              <a:t> LINKS US 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ECONOMIC INTERDEPENDENCE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SPACE 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SATELLITES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EXPLORATION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MEDICAL TECHNOLOGY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VACCINES, TRANSPLANTS, ANTIBIOTICS, LASERS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NUCLEAR PROLIFERATION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WEAPONS/WASTE/ACCIDENTS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i="1" u="sng" dirty="0" smtClean="0"/>
              <a:t>EARLY CIVLIZATIONS</a:t>
            </a:r>
            <a:r>
              <a:rPr lang="en-US" sz="3400" u="sng" dirty="0" smtClean="0"/>
              <a:t> </a:t>
            </a:r>
            <a:br>
              <a:rPr lang="en-US" sz="3400" u="sng" dirty="0" smtClean="0"/>
            </a:br>
            <a:r>
              <a:rPr lang="en-US" sz="2400" u="sng" dirty="0" smtClean="0"/>
              <a:t>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Mesopotamia</a:t>
            </a:r>
            <a:r>
              <a:rPr lang="en-US" dirty="0" smtClean="0"/>
              <a:t>: </a:t>
            </a:r>
            <a:r>
              <a:rPr lang="en-US" sz="2800" dirty="0" smtClean="0"/>
              <a:t>legal system, cuneiform, wheel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Egypt</a:t>
            </a:r>
            <a:r>
              <a:rPr lang="en-US" dirty="0" smtClean="0"/>
              <a:t>:  </a:t>
            </a:r>
            <a:r>
              <a:rPr lang="en-US" sz="2800" dirty="0" smtClean="0"/>
              <a:t>hieroglyphics,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Greece</a:t>
            </a:r>
            <a:r>
              <a:rPr lang="en-US" dirty="0" smtClean="0"/>
              <a:t>: </a:t>
            </a:r>
            <a:r>
              <a:rPr lang="en-US" sz="2800" dirty="0" smtClean="0"/>
              <a:t>democracy, architecture, philosophy,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Rome</a:t>
            </a:r>
            <a:r>
              <a:rPr lang="en-US" dirty="0" smtClean="0"/>
              <a:t>:  </a:t>
            </a:r>
            <a:r>
              <a:rPr lang="en-US" sz="2800" dirty="0" smtClean="0"/>
              <a:t>republic, law, architecture, Latin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Phoenicians</a:t>
            </a:r>
            <a:r>
              <a:rPr lang="en-US" sz="2800" dirty="0" smtClean="0"/>
              <a:t>:  alphabet, trade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China</a:t>
            </a:r>
            <a:r>
              <a:rPr lang="en-US" sz="2800" dirty="0" smtClean="0"/>
              <a:t>:  silk, gunpowder, papermaking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Hebrews</a:t>
            </a:r>
            <a:r>
              <a:rPr lang="en-US" sz="2800" dirty="0" smtClean="0"/>
              <a:t>:  monotheism, Ten Commandments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Muslims</a:t>
            </a:r>
            <a:r>
              <a:rPr lang="en-US" sz="2800" dirty="0" smtClean="0"/>
              <a:t>:  algebra, astronomy,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u="sng" dirty="0" smtClean="0"/>
              <a:t>GEOGRAPHY AND ENVIRONMENT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Natural Resources</a:t>
            </a:r>
            <a:r>
              <a:rPr lang="en-US" sz="2800" dirty="0" smtClean="0"/>
              <a:t>:  iron ore + coal in Britain = INDUSTRIAL REVOLUTION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Rivers</a:t>
            </a:r>
            <a:r>
              <a:rPr lang="en-US" sz="2800" dirty="0" smtClean="0"/>
              <a:t>:  early civilizations – Nile River, Indus, Huang He, Tigris &amp; Euphrates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Island Status</a:t>
            </a:r>
            <a:r>
              <a:rPr lang="en-US" sz="2800" dirty="0" smtClean="0"/>
              <a:t>:  Japan’s and Great Britain’s </a:t>
            </a:r>
            <a:r>
              <a:rPr lang="en-US" sz="2800" u="sng" dirty="0" smtClean="0"/>
              <a:t>isolation</a:t>
            </a:r>
            <a:r>
              <a:rPr lang="en-US" sz="2800" dirty="0" smtClean="0"/>
              <a:t> and </a:t>
            </a:r>
            <a:r>
              <a:rPr lang="en-US" sz="2800" u="sng" dirty="0" smtClean="0"/>
              <a:t>limited natural resources</a:t>
            </a:r>
            <a:r>
              <a:rPr lang="en-US" sz="2800" dirty="0" smtClean="0"/>
              <a:t> = imperialism &amp; industrialization.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Harsh Winter</a:t>
            </a:r>
            <a:r>
              <a:rPr lang="en-US" sz="2800" dirty="0" smtClean="0"/>
              <a:t>:  Russia’s “General Winter” – helped defeat Napoleon &amp; Hitler.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Land Bridge</a:t>
            </a:r>
            <a:r>
              <a:rPr lang="en-US" sz="2800" dirty="0" smtClean="0"/>
              <a:t>:  Korea as cultural land bridge between Japan &amp; China = </a:t>
            </a:r>
            <a:r>
              <a:rPr lang="en-US" sz="2800" i="1" dirty="0" smtClean="0"/>
              <a:t>CULTURAL DIFFUSION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sz="4000" b="1" u="sng" dirty="0" smtClean="0"/>
              <a:t>BELIEF SYSTEMS</a:t>
            </a:r>
            <a:r>
              <a:rPr lang="en-US" sz="4000" u="sng" dirty="0" smtClean="0"/>
              <a:t> </a:t>
            </a:r>
            <a:r>
              <a:rPr lang="en-US" sz="3400" u="sng" dirty="0" smtClean="0"/>
              <a:t/>
            </a:r>
            <a:br>
              <a:rPr lang="en-US" sz="3400" u="sng" dirty="0" smtClean="0"/>
            </a:br>
            <a:r>
              <a:rPr lang="en-US" sz="2400" i="1" u="sng" dirty="0" smtClean="0"/>
              <a:t>RELIGIONS &amp; PHILOSOPHIES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JUDAISM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HOLY BOOK:  TORAH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BELIEFS: monotheistic, chosen people, Ten Commandments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IMPACT:  anti-Semitism during Middle Ages, Holocaust &amp; pogroms, Zionism (Jewish nationalism)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CHRISTIANITY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HOLY BOOK:  BIBLE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BELIEFS: monotheistic, Jesus Christ, Ten Commandments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Western Europe:  Catholicism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Byzantine Empire:  Orthodoxy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IMPACT:  Spread through Age of Imperialism “White Man’s Burden”, Medieval Church, Crusades, Protestant Reformation (Martin Luther)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ISLAM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HOLY BOOK:  KORAN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BELIEFS: monotheistic, Five Pillars of Faith (FPAFP) </a:t>
            </a:r>
            <a:r>
              <a:rPr lang="en-US" sz="1800" dirty="0" err="1" smtClean="0"/>
              <a:t>Sharia</a:t>
            </a:r>
            <a:r>
              <a:rPr lang="en-US" sz="1800" dirty="0" smtClean="0"/>
              <a:t> (Islamic Laws)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IMPACT:  Spread through trade (Mansa Musa) &amp; conquest (Ottoman Empire)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6600" u="sng" dirty="0" smtClean="0"/>
              <a:t>BELIEF SYSTEMS </a:t>
            </a:r>
            <a:r>
              <a:rPr lang="en-US" sz="6000" u="sng" dirty="0" smtClean="0"/>
              <a:t/>
            </a:r>
            <a:br>
              <a:rPr lang="en-US" sz="6000" u="sng" dirty="0" smtClean="0"/>
            </a:br>
            <a:r>
              <a:rPr lang="en-US" sz="2667" i="1" u="sng" dirty="0" smtClean="0"/>
              <a:t>RELIGIONS &amp; PHILOSOPHIES</a:t>
            </a:r>
            <a:endParaRPr lang="en-US" sz="2667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61565"/>
            <a:ext cx="8610600" cy="433443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BUDDHISM</a:t>
            </a:r>
          </a:p>
          <a:p>
            <a:pPr lvl="1" eaLnBrk="1" hangingPunct="1"/>
            <a:r>
              <a:rPr lang="en-US" sz="2400" dirty="0" smtClean="0"/>
              <a:t>BELIEFS:  reincarnation, nirvana</a:t>
            </a:r>
          </a:p>
          <a:p>
            <a:pPr lvl="2" eaLnBrk="1" hangingPunct="1"/>
            <a:r>
              <a:rPr lang="en-US" sz="2400" dirty="0" smtClean="0"/>
              <a:t>FOUR NOBLE TRUTHS</a:t>
            </a:r>
          </a:p>
          <a:p>
            <a:pPr lvl="3" eaLnBrk="1" hangingPunct="1"/>
            <a:r>
              <a:rPr lang="en-US" sz="2400" dirty="0" smtClean="0"/>
              <a:t>LIFE IS SUFFERING</a:t>
            </a:r>
          </a:p>
          <a:p>
            <a:pPr lvl="3" eaLnBrk="1" hangingPunct="1"/>
            <a:r>
              <a:rPr lang="en-US" sz="2400" dirty="0" smtClean="0"/>
              <a:t>SUFFERING IS CAUSED BY DESIRE</a:t>
            </a:r>
          </a:p>
          <a:p>
            <a:pPr lvl="3" eaLnBrk="1" hangingPunct="1"/>
            <a:r>
              <a:rPr lang="en-US" sz="2400" dirty="0" smtClean="0"/>
              <a:t>ELIMINATE DESIRE = ELIMINATE </a:t>
            </a:r>
            <a:r>
              <a:rPr lang="en-US" sz="2400" dirty="0" smtClean="0"/>
              <a:t>SUFFERING</a:t>
            </a:r>
          </a:p>
          <a:p>
            <a:pPr lvl="3" eaLnBrk="1" hangingPunct="1"/>
            <a:r>
              <a:rPr lang="en-US" sz="2400" dirty="0" smtClean="0"/>
              <a:t>EIGHTFOLD </a:t>
            </a:r>
            <a:r>
              <a:rPr lang="en-US" sz="2400" dirty="0" smtClean="0"/>
              <a:t>PATH (right thinking/right action) helps overcome desire</a:t>
            </a:r>
          </a:p>
          <a:p>
            <a:pPr lvl="2" eaLnBrk="1" hangingPunct="1"/>
            <a:r>
              <a:rPr lang="en-US" sz="2400" dirty="0" smtClean="0"/>
              <a:t>IMPACT:  Spread from India throughout South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BELIEF SYSTEMS </a:t>
            </a:r>
            <a:r>
              <a:rPr lang="en-US" sz="8800" u="sng" dirty="0" smtClean="0"/>
              <a:t/>
            </a:r>
            <a:br>
              <a:rPr lang="en-US" sz="8800" u="sng" dirty="0" smtClean="0"/>
            </a:br>
            <a:r>
              <a:rPr lang="en-US" sz="2667" i="1" u="sng" dirty="0" smtClean="0"/>
              <a:t>RELIGIONS &amp; PHILOSOPHIES</a:t>
            </a:r>
            <a:endParaRPr lang="en-US" sz="2667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87679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 smtClean="0"/>
              <a:t>CONFUCIANISM</a:t>
            </a:r>
          </a:p>
          <a:p>
            <a:pPr lvl="1" eaLnBrk="1" hangingPunct="1"/>
            <a:r>
              <a:rPr lang="en-US" sz="2300" dirty="0" smtClean="0"/>
              <a:t>FIVE BASIC RELATIONSHIPS</a:t>
            </a:r>
          </a:p>
          <a:p>
            <a:pPr lvl="1" eaLnBrk="1" hangingPunct="1"/>
            <a:r>
              <a:rPr lang="en-US" sz="2300" dirty="0" smtClean="0"/>
              <a:t>FILIAL PIETY = RESPECT FOR FAMILY</a:t>
            </a:r>
          </a:p>
          <a:p>
            <a:pPr lvl="1" eaLnBrk="1" hangingPunct="1"/>
            <a:r>
              <a:rPr lang="en-US" sz="2300" dirty="0" smtClean="0"/>
              <a:t>IMPACT:  Provides social order, encourages education</a:t>
            </a:r>
            <a:r>
              <a:rPr lang="en-US" sz="2300" dirty="0" smtClean="0"/>
              <a:t>.</a:t>
            </a:r>
          </a:p>
          <a:p>
            <a:pPr lvl="1" eaLnBrk="1" hangingPunct="1">
              <a:buNone/>
            </a:pPr>
            <a:endParaRPr lang="en-US" sz="2300" dirty="0" smtClean="0"/>
          </a:p>
          <a:p>
            <a:pPr eaLnBrk="1" hangingPunct="1"/>
            <a:r>
              <a:rPr lang="en-US" sz="2800" b="1" dirty="0" smtClean="0"/>
              <a:t>HINDUISM</a:t>
            </a:r>
          </a:p>
          <a:p>
            <a:pPr lvl="1" eaLnBrk="1" hangingPunct="1"/>
            <a:r>
              <a:rPr lang="en-US" sz="2300" dirty="0" smtClean="0"/>
              <a:t>HOLY BOOK:  VEDAS &amp; UPANISHADS</a:t>
            </a:r>
          </a:p>
          <a:p>
            <a:pPr lvl="1" eaLnBrk="1" hangingPunct="1"/>
            <a:r>
              <a:rPr lang="en-US" sz="2300" dirty="0" smtClean="0"/>
              <a:t>BELIEFS: hybrid polytheism, caste system, reincarnation, karma, dharma</a:t>
            </a:r>
          </a:p>
          <a:p>
            <a:pPr lvl="1" eaLnBrk="1" hangingPunct="1"/>
            <a:r>
              <a:rPr lang="en-US" sz="2300" dirty="0" smtClean="0"/>
              <a:t>IMPACT:  caste system in rural areas but weakened in cities; SEPOY MUTINY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300" b="1" dirty="0" smtClean="0"/>
          </a:p>
          <a:p>
            <a:pPr lvl="1" eaLnBrk="1" hangingPunct="1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ECONOMIC SYSTEMS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smtClean="0"/>
              <a:t>TRADITIONAL:  subsistence farming</a:t>
            </a:r>
          </a:p>
          <a:p>
            <a:pPr eaLnBrk="1" hangingPunct="1"/>
            <a:r>
              <a:rPr lang="en-US" sz="2800" smtClean="0"/>
              <a:t>MANORIALISM: feudal manor (little trade)</a:t>
            </a:r>
          </a:p>
          <a:p>
            <a:pPr eaLnBrk="1" hangingPunct="1"/>
            <a:r>
              <a:rPr lang="en-US" sz="2800" smtClean="0"/>
              <a:t>MERCANTILISM: </a:t>
            </a:r>
            <a:r>
              <a:rPr lang="en-US" sz="2400" smtClean="0"/>
              <a:t>favorable balance of trade (increase exports, limit imports)	</a:t>
            </a:r>
          </a:p>
          <a:p>
            <a:pPr lvl="4" eaLnBrk="1" hangingPunct="1"/>
            <a:endParaRPr lang="en-US" sz="1600" smtClean="0"/>
          </a:p>
          <a:p>
            <a:pPr lvl="4" eaLnBrk="1" hangingPunct="1">
              <a:buFont typeface="Wingdings" pitchFamily="2" charset="2"/>
              <a:buNone/>
            </a:pPr>
            <a:endParaRPr lang="en-US" sz="1600" smtClean="0"/>
          </a:p>
          <a:p>
            <a:pPr lvl="4" eaLnBrk="1" hangingPunct="1"/>
            <a:r>
              <a:rPr lang="en-US" sz="1600" b="1" i="1" smtClean="0"/>
              <a:t>LEADS TO IMPERIALISM</a:t>
            </a:r>
          </a:p>
          <a:p>
            <a:pPr eaLnBrk="1" hangingPunct="1"/>
            <a:r>
              <a:rPr lang="en-US" sz="2400" smtClean="0"/>
              <a:t>FREE MARKET/ LAISSEZ-FAIRE: capitalism, profit, private ownership, limited government interference</a:t>
            </a:r>
          </a:p>
          <a:p>
            <a:pPr eaLnBrk="1" hangingPunct="1"/>
            <a:r>
              <a:rPr lang="en-US" sz="2400" smtClean="0"/>
              <a:t>COMMAND ECONOMY: communism, Marxist government makes all economic decisions.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191000" y="3352800"/>
            <a:ext cx="0" cy="533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dirty="0" smtClean="0"/>
              <a:t>POLITICAL SYSTEMS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DEMOCRACY</a:t>
            </a:r>
            <a:endParaRPr lang="en-US" smtClean="0"/>
          </a:p>
          <a:p>
            <a:pPr lvl="1" eaLnBrk="1" hangingPunct="1"/>
            <a:r>
              <a:rPr lang="en-US" smtClean="0"/>
              <a:t>DIRECT = ATHENS</a:t>
            </a:r>
          </a:p>
          <a:p>
            <a:pPr lvl="1" eaLnBrk="1" hangingPunct="1"/>
            <a:r>
              <a:rPr lang="en-US" smtClean="0"/>
              <a:t>INDIRECT = ROME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(Republic = representative democracy)</a:t>
            </a:r>
          </a:p>
          <a:p>
            <a:pPr lvl="1" eaLnBrk="1" hangingPunct="1"/>
            <a:r>
              <a:rPr lang="en-US" smtClean="0"/>
              <a:t>PARLIAMENTARY = ENGLAND</a:t>
            </a:r>
          </a:p>
          <a:p>
            <a:pPr lvl="2" eaLnBrk="1" hangingPunct="1"/>
            <a:r>
              <a:rPr lang="en-US" smtClean="0"/>
              <a:t>WORD ASSOCIATION for DEMOCRACY:  </a:t>
            </a:r>
            <a:r>
              <a:rPr lang="en-US" b="1" i="1" smtClean="0"/>
              <a:t>PERICLES, REPUBLIC, JOHN LOCKE, ENLIGHTENMENT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t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ort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50000"/>
                <a:lumMod val="70000"/>
              </a:schemeClr>
            </a:gs>
            <a:gs pos="35000">
              <a:schemeClr val="phClr">
                <a:tint val="100000"/>
                <a:shade val="90000"/>
                <a:satMod val="150000"/>
                <a:lumMod val="80000"/>
              </a:schemeClr>
            </a:gs>
            <a:gs pos="100000">
              <a:schemeClr val="phClr">
                <a:tint val="100000"/>
                <a:satMod val="150000"/>
                <a:lumMod val="11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  <a:lumMod val="80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14300" sx="105000" sy="105000" algn="ctr" rotWithShape="0">
              <a:srgbClr val="5F5F5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r">
              <a:rot lat="0" lon="0" rev="5400000"/>
            </a:lightRig>
          </a:scene3d>
          <a:sp3d>
            <a:bevelT w="12700" h="25400"/>
          </a:sp3d>
        </a:effectStyle>
        <a:effectStyle>
          <a:effectLst>
            <a:outerShdw blurRad="114300" dist="25400" sx="103000" sy="103000" algn="ctr" rotWithShape="0">
              <a:srgbClr val="4B4B4B">
                <a:alpha val="50000"/>
              </a:srgbClr>
            </a:outerShdw>
            <a:reflection blurRad="38100" stA="80000" endPos="50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127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Forte.thmx</Template>
  <TotalTime>654</TotalTime>
  <Words>1282</Words>
  <Application>Microsoft Macintosh PowerPoint</Application>
  <PresentationFormat>On-screen Show (4:3)</PresentationFormat>
  <Paragraphs>244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Forte</vt:lpstr>
      <vt:lpstr>GLOBAL HISTORY REGENTS REVIEW  </vt:lpstr>
      <vt:lpstr>THEMATIC REVIEW </vt:lpstr>
      <vt:lpstr>EARLY CIVLIZATIONS  CONTRIBUTIONS</vt:lpstr>
      <vt:lpstr>GEOGRAPHY AND ENVIRONMENT</vt:lpstr>
      <vt:lpstr>BELIEF SYSTEMS  RELIGIONS &amp; PHILOSOPHIES</vt:lpstr>
      <vt:lpstr>BELIEF SYSTEMS  RELIGIONS &amp; PHILOSOPHIES</vt:lpstr>
      <vt:lpstr>BELIEF SYSTEMS  RELIGIONS &amp; PHILOSOPHIES</vt:lpstr>
      <vt:lpstr>ECONOMIC SYSTEMS</vt:lpstr>
      <vt:lpstr>POLITICAL SYSTEMS</vt:lpstr>
      <vt:lpstr>POLITICAL SYSTEMS</vt:lpstr>
      <vt:lpstr>POLITICAL SYSTEMS</vt:lpstr>
      <vt:lpstr>REVOLUTIONS</vt:lpstr>
      <vt:lpstr>REVOLUTIONS </vt:lpstr>
      <vt:lpstr>KINGDOMS &amp; EMPIRES</vt:lpstr>
      <vt:lpstr>KEY PEOPLE (TYPES)</vt:lpstr>
      <vt:lpstr>NATIONALISTS</vt:lpstr>
      <vt:lpstr>COMMUNISTS</vt:lpstr>
      <vt:lpstr>WOMEN</vt:lpstr>
      <vt:lpstr>SUPPORTERS OF WESTERNIZATION</vt:lpstr>
      <vt:lpstr>RENAISSNACE ARTISTS,  THINKERS &amp; INVENTORS</vt:lpstr>
      <vt:lpstr>ENLIGHTENMENT THINKERS   THE GOOD</vt:lpstr>
      <vt:lpstr>TYRANTS  THE BAD AND UGLY</vt:lpstr>
      <vt:lpstr>RELIGIOUS LEADERS</vt:lpstr>
      <vt:lpstr>COLD WAR</vt:lpstr>
      <vt:lpstr>ORGANIZATIONS</vt:lpstr>
      <vt:lpstr>GLOBAL CONCERNS</vt:lpstr>
    </vt:vector>
  </TitlesOfParts>
  <Company>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HISTORY REGENTS REVIEW  </dc:title>
  <dc:creator>Petro and Dana Macrigiane</dc:creator>
  <cp:lastModifiedBy>Michelle Sorise</cp:lastModifiedBy>
  <cp:revision>34</cp:revision>
  <dcterms:created xsi:type="dcterms:W3CDTF">2011-06-07T00:05:04Z</dcterms:created>
  <dcterms:modified xsi:type="dcterms:W3CDTF">2011-06-07T00:14:54Z</dcterms:modified>
</cp:coreProperties>
</file>