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68" r:id="rId4"/>
    <p:sldId id="270" r:id="rId5"/>
    <p:sldId id="258" r:id="rId6"/>
    <p:sldId id="271" r:id="rId7"/>
    <p:sldId id="259" r:id="rId8"/>
    <p:sldId id="294" r:id="rId9"/>
    <p:sldId id="274" r:id="rId10"/>
    <p:sldId id="275" r:id="rId11"/>
    <p:sldId id="260" r:id="rId12"/>
    <p:sldId id="277" r:id="rId13"/>
    <p:sldId id="276" r:id="rId14"/>
    <p:sldId id="278" r:id="rId15"/>
    <p:sldId id="262" r:id="rId16"/>
    <p:sldId id="263" r:id="rId17"/>
    <p:sldId id="280" r:id="rId18"/>
    <p:sldId id="279" r:id="rId19"/>
    <p:sldId id="265" r:id="rId20"/>
    <p:sldId id="264" r:id="rId21"/>
    <p:sldId id="288" r:id="rId22"/>
    <p:sldId id="289" r:id="rId23"/>
    <p:sldId id="290" r:id="rId24"/>
    <p:sldId id="292" r:id="rId25"/>
    <p:sldId id="293" r:id="rId26"/>
    <p:sldId id="266" r:id="rId27"/>
    <p:sldId id="267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8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BABBB5-0CFC-4AA4-8D2F-ADD902FF2DA8}" type="datetimeFigureOut">
              <a:rPr lang="en-US"/>
              <a:pPr>
                <a:defRPr/>
              </a:pPr>
              <a:t>6/7/11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7EF22A4-86B2-4AE4-9487-AA74A8C2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D5ACB-B855-4FFE-BE15-1E6B7E1147F0}" type="datetimeFigureOut">
              <a:rPr lang="en-US" smtClean="0"/>
              <a:pPr/>
              <a:t>6/7/11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28556-040A-4C8A-B90D-3FEB2F0E5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28556-040A-4C8A-B90D-3FEB2F0E5F9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2D7D54-5BFE-4015-9941-01FEB347C096}" type="datetimeFigureOut">
              <a:rPr lang="en-US" smtClean="0"/>
              <a:pPr>
                <a:defRPr/>
              </a:pPr>
              <a:t>6/7/11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678179-C725-4926-B51C-E739F8561B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D831BC-FC83-4331-9683-1C7390B600FA}" type="datetimeFigureOut">
              <a:rPr lang="en-US" smtClean="0"/>
              <a:pPr>
                <a:defRPr/>
              </a:pPr>
              <a:t>6/7/11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C7DBD-D182-495E-9B62-E51407ADD3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4EAE85-812E-4B73-B54F-50F1C274FB68}" type="datetimeFigureOut">
              <a:rPr lang="en-US" smtClean="0"/>
              <a:pPr>
                <a:defRPr/>
              </a:pPr>
              <a:t>6/7/11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91DDC-5115-4506-8DE8-2197762737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3B0254-06F2-4F31-9B5A-0665F49B40FF}" type="datetimeFigureOut">
              <a:rPr lang="en-US" smtClean="0"/>
              <a:pPr>
                <a:defRPr/>
              </a:pPr>
              <a:t>6/7/11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48F110-154E-492B-A274-65BD172EF0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7AA600-8D40-4094-9060-DA1F4DA553A0}" type="datetimeFigureOut">
              <a:rPr lang="en-US" smtClean="0"/>
              <a:pPr>
                <a:defRPr/>
              </a:pPr>
              <a:t>6/7/11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36804-843B-4136-9E24-612D9B2A8C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8E7BA5-CB69-4EAD-A4FB-ADB5F047ABF9}" type="datetimeFigureOut">
              <a:rPr lang="en-US" smtClean="0"/>
              <a:pPr>
                <a:defRPr/>
              </a:pPr>
              <a:t>6/7/11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BF948-8A78-47EB-84DA-F6C4253272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540E2B-DD41-4951-90E2-055FE28CA401}" type="datetimeFigureOut">
              <a:rPr lang="en-US" smtClean="0"/>
              <a:pPr>
                <a:defRPr/>
              </a:pPr>
              <a:t>6/7/11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AA47D-1AB9-444A-8F01-2C54D9F460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5D75D-566D-4D5B-AC99-39C58F51F671}" type="datetimeFigureOut">
              <a:rPr lang="en-US" smtClean="0"/>
              <a:pPr>
                <a:defRPr/>
              </a:pPr>
              <a:t>6/7/11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7FD1D96-FB63-4083-AF01-75022DF725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B5BD8D-1495-4B0C-845E-782E1ABBB119}" type="datetimeFigureOut">
              <a:rPr lang="en-US" smtClean="0"/>
              <a:pPr>
                <a:defRPr/>
              </a:pPr>
              <a:t>6/7/11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1573E6-1CB3-4EB8-956D-72E49E17D4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EC1BD5-1741-43C5-87FA-E8EC688FE714}" type="datetimeFigureOut">
              <a:rPr lang="en-US" smtClean="0"/>
              <a:pPr>
                <a:defRPr/>
              </a:pPr>
              <a:t>6/7/11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D5760B74-DE9D-4637-8F4A-9D249C2B72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fld id="{291B7984-A3D9-4DD6-ABFE-F88AC7C70B1D}" type="datetimeFigureOut">
              <a:rPr lang="en-US" smtClean="0"/>
              <a:pPr>
                <a:defRPr/>
              </a:pPr>
              <a:t>6/7/11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A2471-115A-42A5-BCC3-7089BC71CF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EDA4B08-EC22-432D-A2AF-4709B0558814}" type="datetimeFigureOut">
              <a:rPr lang="en-US" smtClean="0"/>
              <a:pPr>
                <a:defRPr/>
              </a:pPr>
              <a:t>6/7/11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D5A93FD1-4614-43D6-AA6D-8632720C22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gif"/><Relationship Id="rId1" Type="http://schemas.openxmlformats.org/officeDocument/2006/relationships/audio" Target="file:///C:\Documents%20and%20Settings\dmacr0617\Local%20Settings\Temporary%20Internet%20Files\Content.IE5\KJ72WMJP\MSBD19525_0000%5b1%5d.mid" TargetMode="External"/><Relationship Id="rId2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533400" y="2130425"/>
            <a:ext cx="8153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HOW DID INDIA’S GEOGRAPHY HELP ITS CIVILIZATIONS DEVELOP?</a:t>
            </a:r>
          </a:p>
        </p:txBody>
      </p:sp>
      <p:pic>
        <p:nvPicPr>
          <p:cNvPr id="2051" name="Picture 3" descr="C:\Documents and Settings\dmacr0617\Local Settings\Temporary Internet Files\Content.IE5\VEMA9RCM\MCj0435348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733800"/>
            <a:ext cx="2362200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>
                <a:solidFill>
                  <a:srgbClr val="00B0F0"/>
                </a:solidFill>
              </a:rPr>
              <a:t>Major Beliefs of Buddhism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3962400" cy="5486400"/>
          </a:xfrm>
          <a:solidFill>
            <a:srgbClr val="00B0F0"/>
          </a:solidFill>
          <a:ln w="762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u="sng" dirty="0" smtClean="0"/>
              <a:t>FOUR NOBLE TRUTHS</a:t>
            </a:r>
          </a:p>
          <a:p>
            <a:pPr algn="ctr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ALL LIFE IS SUFFERING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THE CAUSE OF SUFFERING IS DESIRE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OVERCOME SUFFERING BY ENDING DESIRE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OVERCOME DESIRE BY FOLLOWING THE EIGHTFOLD PATH</a:t>
            </a:r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724400" y="914400"/>
            <a:ext cx="4267200" cy="5638800"/>
          </a:xfrm>
          <a:prstGeom prst="rect">
            <a:avLst/>
          </a:prstGeom>
          <a:solidFill>
            <a:schemeClr val="tx2">
              <a:lumMod val="90000"/>
            </a:schemeClr>
          </a:solidFill>
          <a:ln w="7620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dirty="0">
                <a:solidFill>
                  <a:schemeClr val="bg2"/>
                </a:solidFill>
                <a:latin typeface="+mn-lt"/>
              </a:rPr>
              <a:t>EIGHTFOLD PATH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dirty="0">
                <a:solidFill>
                  <a:schemeClr val="bg2"/>
                </a:solidFill>
                <a:latin typeface="+mn-lt"/>
              </a:rPr>
              <a:t>RIGHT WAYS OF </a:t>
            </a:r>
            <a:r>
              <a:rPr lang="en-US" sz="2200" dirty="0" smtClean="0">
                <a:solidFill>
                  <a:schemeClr val="bg2"/>
                </a:solidFill>
                <a:latin typeface="+mn-lt"/>
              </a:rPr>
              <a:t>LIVING</a:t>
            </a:r>
          </a:p>
          <a:p>
            <a:pPr marL="800100" lvl="1" indent="-342900" eaLnBrk="0" hangingPunct="0">
              <a:spcBef>
                <a:spcPct val="20000"/>
              </a:spcBef>
              <a:defRPr/>
            </a:pPr>
            <a:endParaRPr lang="en-US" sz="2200" dirty="0">
              <a:solidFill>
                <a:schemeClr val="bg2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dirty="0" smtClean="0">
                <a:solidFill>
                  <a:schemeClr val="bg2"/>
                </a:solidFill>
                <a:latin typeface="+mn-lt"/>
              </a:rPr>
              <a:t>REINCARNATION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200" dirty="0">
              <a:solidFill>
                <a:schemeClr val="bg2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dirty="0">
                <a:solidFill>
                  <a:schemeClr val="bg2"/>
                </a:solidFill>
                <a:latin typeface="+mn-lt"/>
              </a:rPr>
              <a:t>TWO KINDS OF BUDDHISM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dirty="0" smtClean="0">
                <a:solidFill>
                  <a:schemeClr val="bg2"/>
                </a:solidFill>
                <a:latin typeface="+mn-lt"/>
              </a:rPr>
              <a:t>THERAVADA (elders)</a:t>
            </a:r>
            <a:endParaRPr lang="en-US" sz="2200" dirty="0">
              <a:solidFill>
                <a:schemeClr val="bg2"/>
              </a:solidFill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dirty="0" smtClean="0">
                <a:solidFill>
                  <a:schemeClr val="bg2"/>
                </a:solidFill>
                <a:latin typeface="+mn-lt"/>
              </a:rPr>
              <a:t>MAHAYANA (yoga)</a:t>
            </a:r>
          </a:p>
          <a:p>
            <a:pPr marL="800100" lvl="1" indent="-342900" eaLnBrk="0" hangingPunct="0">
              <a:spcBef>
                <a:spcPct val="20000"/>
              </a:spcBef>
              <a:defRPr/>
            </a:pPr>
            <a:endParaRPr lang="en-US" sz="2200" dirty="0">
              <a:solidFill>
                <a:schemeClr val="bg2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dirty="0">
                <a:solidFill>
                  <a:schemeClr val="bg2"/>
                </a:solidFill>
                <a:latin typeface="+mn-lt"/>
              </a:rPr>
              <a:t>HOLY BOOK: </a:t>
            </a:r>
            <a:r>
              <a:rPr lang="en-US" sz="2200" dirty="0" smtClean="0">
                <a:solidFill>
                  <a:schemeClr val="bg2"/>
                </a:solidFill>
                <a:latin typeface="+mn-lt"/>
              </a:rPr>
              <a:t>TRIPTIKATA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200" dirty="0">
              <a:solidFill>
                <a:schemeClr val="bg2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dirty="0">
                <a:solidFill>
                  <a:schemeClr val="bg2"/>
                </a:solidFill>
                <a:latin typeface="+mn-lt"/>
              </a:rPr>
              <a:t>GOAL: </a:t>
            </a:r>
            <a:r>
              <a:rPr lang="en-US" sz="2200" i="1" dirty="0">
                <a:solidFill>
                  <a:schemeClr val="bg2"/>
                </a:solidFill>
                <a:latin typeface="+mn-lt"/>
              </a:rPr>
              <a:t>NIRVANA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</a:endParaRPr>
          </a:p>
        </p:txBody>
      </p:sp>
      <p:pic>
        <p:nvPicPr>
          <p:cNvPr id="12294" name="Picture 2" descr="C:\Documents and Settings\dmacr0617\Local Settings\Temporary Internet Files\Content.IE5\AK8ZOB28\MCBL00154_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4724400"/>
            <a:ext cx="12588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u="sng" dirty="0" smtClean="0">
                <a:solidFill>
                  <a:srgbClr val="00B0F0"/>
                </a:solidFill>
              </a:rPr>
              <a:t>Great Empires of India</a:t>
            </a:r>
            <a:br>
              <a:rPr lang="en-US" b="1" u="sng" dirty="0" smtClean="0">
                <a:solidFill>
                  <a:srgbClr val="00B0F0"/>
                </a:solidFill>
              </a:rPr>
            </a:br>
            <a:r>
              <a:rPr lang="en-US" sz="2700" b="1" u="sng" dirty="0" smtClean="0">
                <a:solidFill>
                  <a:srgbClr val="00B0F0"/>
                </a:solidFill>
              </a:rPr>
              <a:t>Maurya and Gupta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229600" cy="5135563"/>
          </a:xfrm>
        </p:spPr>
        <p:txBody>
          <a:bodyPr/>
          <a:lstStyle/>
          <a:p>
            <a:pPr eaLnBrk="1" hangingPunct="1"/>
            <a:r>
              <a:rPr lang="en-US" dirty="0" smtClean="0"/>
              <a:t>MAURYAN EMPIRE (260 B.C.)</a:t>
            </a:r>
          </a:p>
          <a:p>
            <a:pPr eaLnBrk="1" hangingPunct="1">
              <a:buNone/>
            </a:pPr>
            <a:endParaRPr lang="en-US" dirty="0" smtClean="0"/>
          </a:p>
          <a:p>
            <a:pPr lvl="1"/>
            <a:r>
              <a:rPr lang="en-US" dirty="0" smtClean="0"/>
              <a:t>Leaders united the sub-</a:t>
            </a:r>
            <a:r>
              <a:rPr lang="en-US" dirty="0" smtClean="0"/>
              <a:t>continent</a:t>
            </a:r>
            <a:endParaRPr lang="en-US" dirty="0" smtClean="0"/>
          </a:p>
          <a:p>
            <a:pPr lvl="2"/>
            <a:r>
              <a:rPr lang="en-US" dirty="0" smtClean="0"/>
              <a:t>Had </a:t>
            </a:r>
            <a:r>
              <a:rPr lang="en-US" dirty="0" smtClean="0"/>
              <a:t>a well-organized government: </a:t>
            </a:r>
            <a:r>
              <a:rPr lang="en-US" u="sng" dirty="0" smtClean="0"/>
              <a:t>bureaucratic system</a:t>
            </a:r>
          </a:p>
          <a:p>
            <a:pPr lvl="1">
              <a:buNone/>
            </a:pPr>
            <a:endParaRPr lang="en-US" u="sng" dirty="0" smtClean="0"/>
          </a:p>
          <a:p>
            <a:pPr lvl="1"/>
            <a:r>
              <a:rPr lang="en-US" dirty="0" smtClean="0"/>
              <a:t>Contributions:  schools, libraries and spread of Buddhism</a:t>
            </a:r>
          </a:p>
        </p:txBody>
      </p:sp>
      <p:pic>
        <p:nvPicPr>
          <p:cNvPr id="13316" name="Picture 2" descr="C:\Documents and Settings\dmacr0617\Local Settings\Temporary Internet Files\Content.IE5\812G2KNE\MCj0435644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152400"/>
            <a:ext cx="18288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rgbClr val="00B0F0"/>
                </a:solidFill>
              </a:rPr>
              <a:t>Leader </a:t>
            </a:r>
            <a:r>
              <a:rPr lang="en-US" b="1" u="sng" dirty="0" smtClean="0">
                <a:solidFill>
                  <a:srgbClr val="00B0F0"/>
                </a:solidFill>
              </a:rPr>
              <a:t>of </a:t>
            </a:r>
            <a:r>
              <a:rPr lang="en-US" b="1" u="sng" dirty="0" smtClean="0">
                <a:solidFill>
                  <a:srgbClr val="00B0F0"/>
                </a:solidFill>
              </a:rPr>
              <a:t>t</a:t>
            </a:r>
            <a:r>
              <a:rPr lang="en-US" b="1" u="sng" dirty="0" smtClean="0">
                <a:solidFill>
                  <a:srgbClr val="00B0F0"/>
                </a:solidFill>
              </a:rPr>
              <a:t>he </a:t>
            </a:r>
            <a:r>
              <a:rPr lang="en-US" b="1" u="sng" dirty="0" smtClean="0">
                <a:solidFill>
                  <a:srgbClr val="00B0F0"/>
                </a:solidFill>
              </a:rPr>
              <a:t>Mauryan Dynasty</a:t>
            </a:r>
            <a:br>
              <a:rPr lang="en-US" b="1" u="sng" dirty="0" smtClean="0">
                <a:solidFill>
                  <a:srgbClr val="00B0F0"/>
                </a:solidFill>
              </a:rPr>
            </a:br>
            <a:r>
              <a:rPr lang="en-US" sz="3100" b="1" dirty="0" smtClean="0">
                <a:solidFill>
                  <a:srgbClr val="00B0F0"/>
                </a:solidFill>
              </a:rPr>
              <a:t>(321 to 185 B.C.)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7543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Chandragupta was the first great leader</a:t>
            </a:r>
          </a:p>
          <a:p>
            <a:pPr lvl="1"/>
            <a:r>
              <a:rPr lang="en-US" dirty="0" smtClean="0"/>
              <a:t>Organized</a:t>
            </a:r>
            <a:r>
              <a:rPr lang="en-US" dirty="0" smtClean="0"/>
              <a:t> and united his </a:t>
            </a:r>
            <a:r>
              <a:rPr lang="en-US" dirty="0" smtClean="0"/>
              <a:t>land</a:t>
            </a:r>
          </a:p>
          <a:p>
            <a:pPr lvl="1"/>
            <a:r>
              <a:rPr lang="en-US" dirty="0" smtClean="0"/>
              <a:t>Kept law and order with strict justice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Asoka was the grandson of Chandragupta</a:t>
            </a:r>
          </a:p>
          <a:p>
            <a:pPr lvl="1"/>
            <a:r>
              <a:rPr lang="en-US" dirty="0" smtClean="0"/>
              <a:t>Great warrior turned BUDDHIST</a:t>
            </a:r>
          </a:p>
          <a:p>
            <a:pPr lvl="1"/>
            <a:r>
              <a:rPr lang="en-US" dirty="0" smtClean="0"/>
              <a:t>Put up stone pillars to remind people of Buddhist ideas</a:t>
            </a:r>
          </a:p>
        </p:txBody>
      </p:sp>
      <p:pic>
        <p:nvPicPr>
          <p:cNvPr id="14340" name="Picture 4" descr="Asoka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362200"/>
            <a:ext cx="1676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5943600" y="4038600"/>
            <a:ext cx="12192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b="1" u="sng" dirty="0" smtClean="0">
                <a:solidFill>
                  <a:srgbClr val="00B0F0"/>
                </a:solidFill>
              </a:rPr>
              <a:t>The Gupta Dynasty</a:t>
            </a:r>
            <a:br>
              <a:rPr lang="en-US" sz="4800" b="1" u="sng" dirty="0" smtClean="0">
                <a:solidFill>
                  <a:srgbClr val="00B0F0"/>
                </a:solidFill>
              </a:rPr>
            </a:br>
            <a:r>
              <a:rPr lang="en-US" sz="2400" dirty="0" smtClean="0">
                <a:solidFill>
                  <a:srgbClr val="00B0F0"/>
                </a:solidFill>
              </a:rPr>
              <a:t> (500- 700 AD)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50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400" dirty="0" smtClean="0"/>
              <a:t>Like the Maurya united India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3400" dirty="0" smtClean="0"/>
          </a:p>
          <a:p>
            <a:pPr eaLnBrk="1" hangingPunct="1">
              <a:lnSpc>
                <a:spcPct val="80000"/>
              </a:lnSpc>
            </a:pPr>
            <a:r>
              <a:rPr lang="en-US" sz="3400" dirty="0" smtClean="0"/>
              <a:t>Influence of Hinduism on everyday life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3400" dirty="0" smtClean="0"/>
          </a:p>
          <a:p>
            <a:pPr eaLnBrk="1" hangingPunct="1">
              <a:lnSpc>
                <a:spcPct val="80000"/>
              </a:lnSpc>
            </a:pPr>
            <a:r>
              <a:rPr lang="en-US" sz="3400" dirty="0" smtClean="0"/>
              <a:t>Considered India’s GOLDEN 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400" dirty="0" smtClean="0"/>
              <a:t>Math: ZERO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400" dirty="0" smtClean="0"/>
              <a:t>Science: SURGERY/VACCINES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400" dirty="0" smtClean="0"/>
              <a:t>Architecture: STUPAS </a:t>
            </a:r>
            <a:r>
              <a:rPr lang="en-US" sz="2800" dirty="0" smtClean="0"/>
              <a:t>(temple complexes)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400" dirty="0" smtClean="0"/>
              <a:t>Writing System: SANSKRIT</a:t>
            </a:r>
          </a:p>
        </p:txBody>
      </p:sp>
      <p:sp>
        <p:nvSpPr>
          <p:cNvPr id="4" name="Explosion 1 3"/>
          <p:cNvSpPr/>
          <p:nvPr/>
        </p:nvSpPr>
        <p:spPr>
          <a:xfrm>
            <a:off x="3657600" y="2743200"/>
            <a:ext cx="4419600" cy="1981200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STUPA</a:t>
            </a:r>
          </a:p>
        </p:txBody>
      </p:sp>
      <p:pic>
        <p:nvPicPr>
          <p:cNvPr id="16387" name="Picture 2" descr="Sanchi-Stupa_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43000"/>
            <a:ext cx="7785100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800" b="1" u="sng" dirty="0" smtClean="0">
                <a:solidFill>
                  <a:srgbClr val="00B0F0"/>
                </a:solidFill>
              </a:rPr>
              <a:t>Islam (Muslims) in India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334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Fall of the Gupta broke India into small rival kingdoms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Muslim Turks came into Indus and took over creating the Delhi Sultanate and spread Islam 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By 1400 the </a:t>
            </a:r>
            <a:r>
              <a:rPr lang="en-US" dirty="0" err="1" smtClean="0"/>
              <a:t>Mughals</a:t>
            </a:r>
            <a:r>
              <a:rPr lang="en-US" dirty="0" smtClean="0"/>
              <a:t> who claimed to be descended from Genghis Khan took over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16</a:t>
            </a:r>
            <a:r>
              <a:rPr lang="en-US" baseline="30000" dirty="0" smtClean="0"/>
              <a:t>th</a:t>
            </a:r>
            <a:r>
              <a:rPr lang="en-US" dirty="0" smtClean="0"/>
              <a:t> century ruler AKBAR is the most famous </a:t>
            </a:r>
            <a:r>
              <a:rPr lang="en-US" dirty="0" err="1" smtClean="0"/>
              <a:t>Mughal</a:t>
            </a:r>
            <a:r>
              <a:rPr lang="en-US" dirty="0" smtClean="0"/>
              <a:t> ruler: TOLERANT and FAIR</a:t>
            </a:r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7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b="1" u="sng" dirty="0" smtClean="0">
                <a:solidFill>
                  <a:srgbClr val="00B0F0"/>
                </a:solidFill>
              </a:rPr>
              <a:t> </a:t>
            </a:r>
            <a:r>
              <a:rPr lang="en-US" b="1" u="sng" dirty="0" err="1" smtClean="0">
                <a:solidFill>
                  <a:srgbClr val="00B0F0"/>
                </a:solidFill>
              </a:rPr>
              <a:t>Mughal</a:t>
            </a:r>
            <a:r>
              <a:rPr lang="en-US" b="1" u="sng" dirty="0" smtClean="0">
                <a:solidFill>
                  <a:srgbClr val="00B0F0"/>
                </a:solidFill>
              </a:rPr>
              <a:t> Empire and Imperialism</a:t>
            </a:r>
          </a:p>
        </p:txBody>
      </p:sp>
      <p:sp>
        <p:nvSpPr>
          <p:cNvPr id="18435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 smtClean="0"/>
              <a:t> century Shah </a:t>
            </a:r>
            <a:r>
              <a:rPr lang="en-US" dirty="0" err="1" smtClean="0"/>
              <a:t>Jahan</a:t>
            </a:r>
            <a:r>
              <a:rPr lang="en-US" dirty="0" smtClean="0"/>
              <a:t> created the </a:t>
            </a:r>
            <a:r>
              <a:rPr lang="en-US" dirty="0" err="1" smtClean="0"/>
              <a:t>Taj</a:t>
            </a:r>
            <a:r>
              <a:rPr lang="en-US" dirty="0" smtClean="0"/>
              <a:t> </a:t>
            </a:r>
            <a:r>
              <a:rPr lang="en-US" dirty="0" err="1" smtClean="0"/>
              <a:t>Mahal</a:t>
            </a:r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The cost of the building led to famine and trouble for the empire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The British gained economic control over India at this time and eventually political control</a:t>
            </a:r>
          </a:p>
        </p:txBody>
      </p:sp>
      <p:pic>
        <p:nvPicPr>
          <p:cNvPr id="18436" name="Content Placeholder 10" descr="taj mahal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53000" y="2133600"/>
            <a:ext cx="4071938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2990850"/>
          </a:xfrm>
        </p:spPr>
        <p:txBody>
          <a:bodyPr/>
          <a:lstStyle/>
          <a:p>
            <a:pPr algn="ctr"/>
            <a:r>
              <a:rPr lang="en-US" dirty="0" smtClean="0"/>
              <a:t>Modern India</a:t>
            </a:r>
            <a:br>
              <a:rPr lang="en-US" dirty="0" smtClean="0"/>
            </a:br>
            <a:r>
              <a:rPr lang="en-US" sz="2800" dirty="0" smtClean="0"/>
              <a:t>From Colony to Independent country</a:t>
            </a:r>
          </a:p>
        </p:txBody>
      </p:sp>
      <p:pic>
        <p:nvPicPr>
          <p:cNvPr id="19459" name="Picture 5" descr="map_india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600200"/>
            <a:ext cx="38862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00B0F0"/>
                </a:solidFill>
              </a:rPr>
              <a:t>British in India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41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The British began trade with India during the </a:t>
            </a:r>
            <a:r>
              <a:rPr lang="en-US" dirty="0" err="1" smtClean="0"/>
              <a:t>Mughal</a:t>
            </a:r>
            <a:r>
              <a:rPr lang="en-US" dirty="0" smtClean="0"/>
              <a:t> Empire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British East India Company sets up exclusive trading rights</a:t>
            </a:r>
          </a:p>
          <a:p>
            <a:pPr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British dominate India: </a:t>
            </a:r>
          </a:p>
          <a:p>
            <a:pPr lvl="1" eaLnBrk="1" hangingPunct="1"/>
            <a:r>
              <a:rPr lang="en-US" dirty="0" smtClean="0"/>
              <a:t>“the sun never sets on the British Empire”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0484" name="Content Placeholder 4" descr="C:\Documents and Settings\dmacr0617\Local Settings\Temporary Internet Files\Content.IE5\812G2KNE\MMj03652710000[1]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0" y="2438400"/>
            <a:ext cx="1622425" cy="19097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b="1" u="sng" dirty="0" smtClean="0">
                <a:solidFill>
                  <a:srgbClr val="00B0F0"/>
                </a:solidFill>
              </a:rPr>
              <a:t>Sepoy Mutiny </a:t>
            </a:r>
            <a:br>
              <a:rPr lang="en-US" b="1" u="sng" dirty="0" smtClean="0">
                <a:solidFill>
                  <a:srgbClr val="00B0F0"/>
                </a:solidFill>
              </a:rPr>
            </a:br>
            <a:r>
              <a:rPr lang="en-US" sz="2700" b="1" dirty="0" smtClean="0">
                <a:solidFill>
                  <a:srgbClr val="00B0F0"/>
                </a:solidFill>
              </a:rPr>
              <a:t>Rebellion</a:t>
            </a:r>
          </a:p>
        </p:txBody>
      </p:sp>
      <p:sp>
        <p:nvSpPr>
          <p:cNvPr id="21507" name="Content Placeholder 5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50292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SEPOYS = Indian troops employed by British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1857 – Sepoy Rebellion (aka Sepoy Mutiny)</a:t>
            </a:r>
          </a:p>
          <a:p>
            <a:pPr lvl="1" eaLnBrk="1" hangingPunct="1"/>
            <a:r>
              <a:rPr lang="en-US" dirty="0" smtClean="0"/>
              <a:t>British greased the cartridges with pork or beef fat</a:t>
            </a:r>
          </a:p>
          <a:p>
            <a:pPr lvl="1" eaLnBrk="1" hangingPunct="1"/>
            <a:r>
              <a:rPr lang="en-US" dirty="0" smtClean="0"/>
              <a:t>MUSLIMS don’t eat pork</a:t>
            </a:r>
          </a:p>
          <a:p>
            <a:pPr lvl="1" eaLnBrk="1" hangingPunct="1"/>
            <a:r>
              <a:rPr lang="en-US" dirty="0" smtClean="0"/>
              <a:t>HINDUS don’t eat beef</a:t>
            </a:r>
          </a:p>
          <a:p>
            <a:pPr lvl="1" eaLnBrk="1" hangingPunct="1"/>
            <a:r>
              <a:rPr lang="en-US" dirty="0" err="1" smtClean="0"/>
              <a:t>Sepoys</a:t>
            </a:r>
            <a:r>
              <a:rPr lang="en-US" dirty="0" smtClean="0"/>
              <a:t> rebelled against the British </a:t>
            </a:r>
          </a:p>
          <a:p>
            <a:pPr lvl="1" eaLnBrk="1" hangingPunct="1"/>
            <a:r>
              <a:rPr lang="en-US" dirty="0" smtClean="0"/>
              <a:t>Ended violently with many on both sides killed</a:t>
            </a:r>
          </a:p>
          <a:p>
            <a:pPr lvl="1" eaLnBrk="1" hangingPunct="1"/>
            <a:r>
              <a:rPr lang="en-US" dirty="0" smtClean="0"/>
              <a:t>1858 BRITISH GOVERNMENT officially takes over (lack of unity in India- geography)</a:t>
            </a:r>
          </a:p>
        </p:txBody>
      </p:sp>
      <p:sp>
        <p:nvSpPr>
          <p:cNvPr id="4" name="Oval 3"/>
          <p:cNvSpPr/>
          <p:nvPr/>
        </p:nvSpPr>
        <p:spPr>
          <a:xfrm>
            <a:off x="685800" y="4953000"/>
            <a:ext cx="8305800" cy="14478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b="1" u="sng" dirty="0" smtClean="0">
                <a:solidFill>
                  <a:srgbClr val="00B0F0"/>
                </a:solidFill>
              </a:rPr>
              <a:t>Geography of India</a:t>
            </a:r>
          </a:p>
        </p:txBody>
      </p:sp>
      <p:sp>
        <p:nvSpPr>
          <p:cNvPr id="307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038600" cy="5791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India considered a sub-continent  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Geographical Diversity= Cultural Diversity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pic>
        <p:nvPicPr>
          <p:cNvPr id="3076" name="Content Placeholder 6" descr="india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43400" y="1524000"/>
            <a:ext cx="4591050" cy="4135438"/>
          </a:xfrm>
        </p:spPr>
      </p:pic>
      <p:sp>
        <p:nvSpPr>
          <p:cNvPr id="5" name="10-Point Star 4"/>
          <p:cNvSpPr/>
          <p:nvPr/>
        </p:nvSpPr>
        <p:spPr>
          <a:xfrm>
            <a:off x="0" y="2362200"/>
            <a:ext cx="4343400" cy="1371600"/>
          </a:xfrm>
          <a:prstGeom prst="star10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b="1" u="sng" dirty="0" smtClean="0">
                <a:solidFill>
                  <a:srgbClr val="00B0F0"/>
                </a:solidFill>
              </a:rPr>
              <a:t>British Control of India</a:t>
            </a:r>
          </a:p>
        </p:txBody>
      </p:sp>
      <p:sp>
        <p:nvSpPr>
          <p:cNvPr id="28675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4724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en-US" dirty="0" smtClean="0"/>
              <a:t>NEGATIVE EFFECTS</a:t>
            </a:r>
          </a:p>
          <a:p>
            <a:pPr lvl="1" eaLnBrk="1" hangingPunct="1"/>
            <a:r>
              <a:rPr lang="en-US" dirty="0" smtClean="0"/>
              <a:t>100 year presence in India</a:t>
            </a:r>
          </a:p>
          <a:p>
            <a:pPr lvl="1" eaLnBrk="1" hangingPunct="1">
              <a:buNone/>
            </a:pPr>
            <a:endParaRPr lang="en-US" dirty="0" smtClean="0"/>
          </a:p>
          <a:p>
            <a:pPr lvl="1" eaLnBrk="1" hangingPunct="1"/>
            <a:r>
              <a:rPr lang="en-US" dirty="0" smtClean="0"/>
              <a:t>Small industries could not compete with British industry</a:t>
            </a:r>
          </a:p>
          <a:p>
            <a:pPr lvl="1" eaLnBrk="1" hangingPunct="1">
              <a:buNone/>
            </a:pPr>
            <a:endParaRPr lang="en-US" dirty="0" smtClean="0"/>
          </a:p>
          <a:p>
            <a:pPr lvl="1" eaLnBrk="1" hangingPunct="1"/>
            <a:r>
              <a:rPr lang="en-US" dirty="0" smtClean="0"/>
              <a:t>Loss of tradition	</a:t>
            </a:r>
          </a:p>
        </p:txBody>
      </p:sp>
      <p:sp>
        <p:nvSpPr>
          <p:cNvPr id="28676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en-US" dirty="0" smtClean="0"/>
              <a:t>POSITIVE EFFECTS</a:t>
            </a:r>
          </a:p>
          <a:p>
            <a:pPr lvl="1" eaLnBrk="1" hangingPunct="1"/>
            <a:r>
              <a:rPr lang="en-US" dirty="0" smtClean="0"/>
              <a:t>British built railroads, dams, bridges, and roads </a:t>
            </a:r>
            <a:r>
              <a:rPr lang="en-US" sz="1600" i="1" dirty="0" smtClean="0"/>
              <a:t>(allowed for greater British control)</a:t>
            </a:r>
          </a:p>
          <a:p>
            <a:pPr lvl="1" eaLnBrk="1" hangingPunct="1">
              <a:buNone/>
            </a:pPr>
            <a:endParaRPr lang="en-US" dirty="0" smtClean="0"/>
          </a:p>
          <a:p>
            <a:pPr lvl="1" eaLnBrk="1" hangingPunct="1"/>
            <a:r>
              <a:rPr lang="en-US" dirty="0" smtClean="0"/>
              <a:t>Started schools and colleges</a:t>
            </a:r>
          </a:p>
          <a:p>
            <a:pPr lvl="1" eaLnBrk="1" hangingPunct="1">
              <a:buNone/>
            </a:pPr>
            <a:endParaRPr lang="en-US" dirty="0" smtClean="0"/>
          </a:p>
          <a:p>
            <a:pPr lvl="1"/>
            <a:r>
              <a:rPr lang="en-US" dirty="0" smtClean="0"/>
              <a:t>Parliamentary Government</a:t>
            </a:r>
          </a:p>
          <a:p>
            <a:pPr lvl="1" eaLnBrk="1" hangingPunct="1"/>
            <a:endParaRPr lang="en-US" dirty="0" smtClean="0"/>
          </a:p>
          <a:p>
            <a:pPr lvl="1"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00B0F0"/>
                </a:solidFill>
              </a:rPr>
              <a:t>Mohandas Gandhi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8768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Born in 1869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Studied law in England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Practiced law in South Africa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Returned to India by 1915 and became active in the </a:t>
            </a:r>
            <a:r>
              <a:rPr lang="en-US" u="sng" dirty="0" smtClean="0"/>
              <a:t>INC</a:t>
            </a:r>
            <a:r>
              <a:rPr lang="en-US" dirty="0" smtClean="0"/>
              <a:t> – Indian National Congress (1885- 1947)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NON-VIOLENT PROTEST to end British rule (civil disobedience)</a:t>
            </a:r>
          </a:p>
        </p:txBody>
      </p:sp>
      <p:pic>
        <p:nvPicPr>
          <p:cNvPr id="30724" name="Content Placeholder 6" descr="gandhi_young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0" y="1143000"/>
            <a:ext cx="2176463" cy="2679700"/>
          </a:xfrm>
        </p:spPr>
      </p:pic>
      <p:pic>
        <p:nvPicPr>
          <p:cNvPr id="8" name="Picture 7" descr="Gandhi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886200"/>
            <a:ext cx="192405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3429000"/>
            <a:ext cx="4876800" cy="17526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34000"/>
            <a:ext cx="4876800" cy="12192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00B0F0"/>
                </a:solidFill>
              </a:rPr>
              <a:t>From Mohandas to MAHATMA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Mahatma = great soul</a:t>
            </a:r>
          </a:p>
          <a:p>
            <a:endParaRPr lang="en-US" dirty="0" smtClean="0"/>
          </a:p>
          <a:p>
            <a:r>
              <a:rPr lang="en-US" dirty="0" smtClean="0"/>
              <a:t>Against the discriminating caste system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BOYCOTTS of British goods were encouraged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STRIKES and DEMONSTRATIONS became the weapon of the Gandhi and his followers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1930: SALT MARCH as a protest to the salt tax</a:t>
            </a:r>
          </a:p>
          <a:p>
            <a:pPr lvl="1"/>
            <a:r>
              <a:rPr lang="en-US" dirty="0" smtClean="0"/>
              <a:t>240 mile walk led by Gandhi to the western coast of India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5410200" cy="990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The Salt March</a:t>
            </a:r>
          </a:p>
        </p:txBody>
      </p:sp>
      <p:pic>
        <p:nvPicPr>
          <p:cNvPr id="33795" name="Content Placeholder 3" descr="1-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14400"/>
            <a:ext cx="5791200" cy="4343401"/>
          </a:xfrm>
        </p:spPr>
      </p:pic>
      <p:pic>
        <p:nvPicPr>
          <p:cNvPr id="4" name="Content Placeholder 3" descr="salt%20mar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961" y="3779837"/>
            <a:ext cx="4453039" cy="3078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Hindu_M_Gandhi_spinning_whee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838200"/>
            <a:ext cx="6580188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47800" y="2286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+mj-lt"/>
              </a:rPr>
              <a:t>The Homespun Movement</a:t>
            </a:r>
            <a:endParaRPr lang="en-US" sz="2800" b="1" dirty="0">
              <a:solidFill>
                <a:srgbClr val="00B0F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00B0F0"/>
                </a:solidFill>
              </a:rPr>
              <a:t>Independence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5257800" cy="4754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By 1947 after all of Gandhi’s efforts, India is free of British rule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NEW PROBLEM: </a:t>
            </a:r>
          </a:p>
          <a:p>
            <a:pPr lvl="1"/>
            <a:r>
              <a:rPr lang="en-US" dirty="0" smtClean="0"/>
              <a:t>Indian National Congress = HINDU</a:t>
            </a:r>
          </a:p>
          <a:p>
            <a:pPr lvl="1"/>
            <a:r>
              <a:rPr lang="en-US" dirty="0" smtClean="0"/>
              <a:t>Muslim League = MUSLIM</a:t>
            </a:r>
          </a:p>
          <a:p>
            <a:pPr lvl="1"/>
            <a:r>
              <a:rPr lang="en-US" dirty="0" smtClean="0"/>
              <a:t>The Muslim League is worried that if the INC has control of Indian politics, they will not be well represented</a:t>
            </a:r>
          </a:p>
        </p:txBody>
      </p:sp>
      <p:pic>
        <p:nvPicPr>
          <p:cNvPr id="4098" name="Picture 2" descr="http://www.genocidebangladesh.org/wp-content/uploads/2008/02/east-and-west-pakist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914400"/>
            <a:ext cx="3683522" cy="35877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4343400"/>
            <a:ext cx="4572000" cy="17526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00B0F0"/>
                </a:solidFill>
              </a:rPr>
              <a:t>Nehru and Jinnah</a:t>
            </a:r>
          </a:p>
        </p:txBody>
      </p:sp>
      <p:pic>
        <p:nvPicPr>
          <p:cNvPr id="36867" name="Content Placeholder 6" descr="nehru.gi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48400" y="1676400"/>
            <a:ext cx="1371600" cy="1828800"/>
          </a:xfrm>
        </p:spPr>
      </p:pic>
      <p:pic>
        <p:nvPicPr>
          <p:cNvPr id="36869" name="Picture 7" descr="jinnah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4343400"/>
            <a:ext cx="146685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Box 9"/>
          <p:cNvSpPr txBox="1">
            <a:spLocks noChangeArrowheads="1"/>
          </p:cNvSpPr>
          <p:nvPr/>
        </p:nvSpPr>
        <p:spPr bwMode="auto">
          <a:xfrm>
            <a:off x="381000" y="1295400"/>
            <a:ext cx="5715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JAWAHARAL NEHRU</a:t>
            </a:r>
          </a:p>
          <a:p>
            <a:r>
              <a:rPr lang="en-US" dirty="0"/>
              <a:t>-1947: became first president of an independent </a:t>
            </a:r>
            <a:r>
              <a:rPr lang="en-US" dirty="0" smtClean="0"/>
              <a:t>INDIA</a:t>
            </a:r>
          </a:p>
          <a:p>
            <a:endParaRPr lang="en-US" dirty="0"/>
          </a:p>
          <a:p>
            <a:r>
              <a:rPr lang="en-US" dirty="0" smtClean="0"/>
              <a:t>-- Border disputes with Pakistan and China (1950’s)</a:t>
            </a:r>
          </a:p>
          <a:p>
            <a:endParaRPr lang="en-US" dirty="0" smtClean="0"/>
          </a:p>
          <a:p>
            <a:r>
              <a:rPr lang="en-US" dirty="0" smtClean="0"/>
              <a:t>-proponent </a:t>
            </a:r>
            <a:r>
              <a:rPr lang="en-US" dirty="0"/>
              <a:t>of the Green Revolution </a:t>
            </a:r>
            <a:r>
              <a:rPr lang="en-US" dirty="0" smtClean="0"/>
              <a:t> (1960’s- 1970’s)</a:t>
            </a:r>
          </a:p>
          <a:p>
            <a:endParaRPr lang="en-US" dirty="0"/>
          </a:p>
          <a:p>
            <a:r>
              <a:rPr lang="en-US" dirty="0"/>
              <a:t>-practiced policy of </a:t>
            </a:r>
            <a:r>
              <a:rPr lang="en-US" dirty="0" smtClean="0"/>
              <a:t>non-alignment (Cold War)</a:t>
            </a:r>
          </a:p>
          <a:p>
            <a:endParaRPr lang="en-US" dirty="0" smtClean="0"/>
          </a:p>
        </p:txBody>
      </p:sp>
      <p:sp>
        <p:nvSpPr>
          <p:cNvPr id="36872" name="TextBox 10"/>
          <p:cNvSpPr txBox="1">
            <a:spLocks noChangeArrowheads="1"/>
          </p:cNvSpPr>
          <p:nvPr/>
        </p:nvSpPr>
        <p:spPr bwMode="auto">
          <a:xfrm>
            <a:off x="1295400" y="4572000"/>
            <a:ext cx="5029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/>
              <a:t>MUHAMMAD ALI JINNAH</a:t>
            </a:r>
          </a:p>
          <a:p>
            <a:r>
              <a:rPr lang="en-US" dirty="0"/>
              <a:t>-became first president of </a:t>
            </a:r>
            <a:r>
              <a:rPr lang="en-US" dirty="0" smtClean="0"/>
              <a:t>PAKISTAN</a:t>
            </a:r>
          </a:p>
          <a:p>
            <a:endParaRPr lang="en-US" dirty="0"/>
          </a:p>
          <a:p>
            <a:r>
              <a:rPr lang="en-US" dirty="0" smtClean="0"/>
              <a:t>-East and West Pakistan separate because of cultural and economic differences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 smtClean="0">
                <a:solidFill>
                  <a:srgbClr val="00B0F0"/>
                </a:solidFill>
              </a:rPr>
              <a:t>India 1980’s to Today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5181600" cy="5791200"/>
          </a:xfrm>
        </p:spPr>
        <p:txBody>
          <a:bodyPr>
            <a:noAutofit/>
          </a:bodyPr>
          <a:lstStyle/>
          <a:p>
            <a:r>
              <a:rPr lang="en-US" sz="1500" dirty="0" smtClean="0"/>
              <a:t>After 1947 India developed </a:t>
            </a:r>
            <a:r>
              <a:rPr lang="en-US" sz="1500" b="1" u="sng" dirty="0" smtClean="0"/>
              <a:t>mixed economy</a:t>
            </a:r>
          </a:p>
          <a:p>
            <a:pPr lvl="1"/>
            <a:r>
              <a:rPr lang="en-US" sz="1500" dirty="0" smtClean="0"/>
              <a:t>Command + Market</a:t>
            </a:r>
          </a:p>
          <a:p>
            <a:pPr lvl="1">
              <a:buNone/>
            </a:pPr>
            <a:endParaRPr lang="en-US" sz="1500" dirty="0" smtClean="0"/>
          </a:p>
          <a:p>
            <a:r>
              <a:rPr lang="en-US" sz="1500" dirty="0" smtClean="0"/>
              <a:t>Slow democratic development</a:t>
            </a:r>
          </a:p>
          <a:p>
            <a:endParaRPr lang="en-US" sz="1500" dirty="0" smtClean="0"/>
          </a:p>
          <a:p>
            <a:r>
              <a:rPr lang="en-US" sz="1500" dirty="0" smtClean="0"/>
              <a:t>Urbanization</a:t>
            </a:r>
          </a:p>
          <a:p>
            <a:pPr lvl="1"/>
            <a:r>
              <a:rPr lang="en-US" sz="1500" dirty="0" smtClean="0"/>
              <a:t>Decrease traditional values</a:t>
            </a:r>
          </a:p>
          <a:p>
            <a:pPr lvl="1"/>
            <a:r>
              <a:rPr lang="en-US" sz="1500" dirty="0" smtClean="0"/>
              <a:t>Changed role of women</a:t>
            </a:r>
          </a:p>
          <a:p>
            <a:pPr lvl="1"/>
            <a:r>
              <a:rPr lang="en-US" sz="1500" dirty="0" smtClean="0"/>
              <a:t>Disconnect between law and tradition</a:t>
            </a:r>
          </a:p>
          <a:p>
            <a:endParaRPr lang="en-US" sz="1500" dirty="0" smtClean="0"/>
          </a:p>
          <a:p>
            <a:r>
              <a:rPr lang="en-US" sz="1500" dirty="0" smtClean="0"/>
              <a:t>Population = over 1 billion mostly in fertile north (1980’s limit population       quality of life)</a:t>
            </a:r>
          </a:p>
          <a:p>
            <a:endParaRPr lang="en-US" sz="1500" dirty="0" smtClean="0"/>
          </a:p>
          <a:p>
            <a:r>
              <a:rPr lang="en-US" sz="1500" dirty="0" smtClean="0"/>
              <a:t>INDIA has no oil or natural gas</a:t>
            </a:r>
          </a:p>
          <a:p>
            <a:pPr>
              <a:buNone/>
            </a:pPr>
            <a:endParaRPr lang="en-US" sz="1500" dirty="0" smtClean="0"/>
          </a:p>
          <a:p>
            <a:r>
              <a:rPr lang="en-US" sz="1500" dirty="0" smtClean="0"/>
              <a:t>Government run industries are ineffective (need for more foreign investment although        in the 1980’s)</a:t>
            </a:r>
          </a:p>
          <a:p>
            <a:pPr>
              <a:buNone/>
            </a:pPr>
            <a:endParaRPr lang="en-US" sz="1500" dirty="0" smtClean="0"/>
          </a:p>
          <a:p>
            <a:r>
              <a:rPr lang="en-US" sz="1500" dirty="0" smtClean="0"/>
              <a:t>India continues to fight with Pakistan over the region of KASHMIR (cultural and religious differences, terrorism)</a:t>
            </a:r>
          </a:p>
        </p:txBody>
      </p:sp>
      <p:pic>
        <p:nvPicPr>
          <p:cNvPr id="37892" name="Content Placeholder 4" descr="kasmi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81600" y="838200"/>
            <a:ext cx="3962400" cy="4546892"/>
          </a:xfrm>
        </p:spPr>
      </p:pic>
      <p:sp>
        <p:nvSpPr>
          <p:cNvPr id="5" name="Up Arrow 4"/>
          <p:cNvSpPr/>
          <p:nvPr/>
        </p:nvSpPr>
        <p:spPr>
          <a:xfrm>
            <a:off x="2667000" y="3886200"/>
            <a:ext cx="2286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3581400" y="5181600"/>
            <a:ext cx="3048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762000"/>
            <a:ext cx="4114800" cy="7620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" y="1676400"/>
            <a:ext cx="4114800" cy="3810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2209800"/>
            <a:ext cx="4114800" cy="12192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0" y="4343400"/>
            <a:ext cx="4114800" cy="4572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3400" y="4953000"/>
            <a:ext cx="4572000" cy="609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9600" y="3505200"/>
            <a:ext cx="4114800" cy="6858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3400" y="5715000"/>
            <a:ext cx="4637467" cy="8382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78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rgbClr val="00B0F0"/>
                </a:solidFill>
              </a:rPr>
              <a:t>Diverse Geography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 smtClean="0"/>
              <a:t>NORTHERN BORDER= MOUNTAINS</a:t>
            </a:r>
          </a:p>
          <a:p>
            <a:pPr lvl="1"/>
            <a:r>
              <a:rPr lang="en-US" dirty="0" smtClean="0"/>
              <a:t>Himalayas</a:t>
            </a:r>
          </a:p>
          <a:p>
            <a:pPr lvl="1"/>
            <a:r>
              <a:rPr lang="en-US" dirty="0" smtClean="0"/>
              <a:t>Hindu Kush</a:t>
            </a:r>
          </a:p>
          <a:p>
            <a:pPr lvl="1"/>
            <a:r>
              <a:rPr lang="en-US" dirty="0" smtClean="0"/>
              <a:t>Khyber </a:t>
            </a:r>
            <a:r>
              <a:rPr lang="en-US" dirty="0" smtClean="0"/>
              <a:t>Pass= Invasion</a:t>
            </a:r>
          </a:p>
          <a:p>
            <a:pPr>
              <a:buNone/>
            </a:pPr>
            <a:endParaRPr lang="en-US" dirty="0" smtClean="0"/>
          </a:p>
          <a:p>
            <a:r>
              <a:rPr lang="en-US" u="sng" dirty="0" smtClean="0"/>
              <a:t>NORTHERN PLAIN = FERTILE, CLOSE TO RIVERS </a:t>
            </a:r>
            <a:r>
              <a:rPr lang="en-US" dirty="0" smtClean="0"/>
              <a:t>(Ganges River= Sacred)</a:t>
            </a:r>
          </a:p>
          <a:p>
            <a:pPr lvl="1"/>
            <a:r>
              <a:rPr lang="en-US" dirty="0" smtClean="0"/>
              <a:t>Where India’s 1</a:t>
            </a:r>
            <a:r>
              <a:rPr lang="en-US" baseline="30000" dirty="0" smtClean="0"/>
              <a:t>st</a:t>
            </a:r>
            <a:r>
              <a:rPr lang="en-US" dirty="0" smtClean="0"/>
              <a:t> Civilization Began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u="sng" dirty="0" smtClean="0"/>
              <a:t>DECCAN PLATEAU = DRY, NOT MANY PEOPLE</a:t>
            </a:r>
          </a:p>
          <a:p>
            <a:pPr lvl="1"/>
            <a:r>
              <a:rPr lang="en-US" dirty="0" smtClean="0"/>
              <a:t>Very few people, not good for farming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u="sng" dirty="0" smtClean="0"/>
              <a:t>COASTAL PLAINS = FLAT, CLOSE TO OCEAN</a:t>
            </a:r>
          </a:p>
          <a:p>
            <a:pPr lvl="1"/>
            <a:r>
              <a:rPr lang="en-US" dirty="0" smtClean="0"/>
              <a:t>On East and West Coast</a:t>
            </a:r>
          </a:p>
          <a:p>
            <a:pPr lvl="1"/>
            <a:r>
              <a:rPr lang="en-US" dirty="0" smtClean="0"/>
              <a:t>Farming, Fishing and Trading</a:t>
            </a:r>
          </a:p>
          <a:p>
            <a:pPr lvl="1"/>
            <a:r>
              <a:rPr lang="en-US" dirty="0" smtClean="0"/>
              <a:t>Monsoons (West Coast)= Seasonal Winds</a:t>
            </a:r>
          </a:p>
        </p:txBody>
      </p:sp>
      <p:sp>
        <p:nvSpPr>
          <p:cNvPr id="4" name="Right Brace 3"/>
          <p:cNvSpPr/>
          <p:nvPr/>
        </p:nvSpPr>
        <p:spPr>
          <a:xfrm>
            <a:off x="2362200" y="1219200"/>
            <a:ext cx="457200" cy="533400"/>
          </a:xfrm>
          <a:prstGeom prst="rightBrace">
            <a:avLst/>
          </a:prstGeom>
          <a:noFill/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95600" y="12954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Isolation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00B0F0"/>
                </a:solidFill>
              </a:rPr>
              <a:t>Indus River Valley</a:t>
            </a:r>
          </a:p>
        </p:txBody>
      </p:sp>
      <p:pic>
        <p:nvPicPr>
          <p:cNvPr id="5124" name="Content Placeholder 5" descr="pakistan-Moenjodaro-IndusValleyMap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19200"/>
            <a:ext cx="6258609" cy="5029200"/>
          </a:xfrm>
        </p:spPr>
      </p:pic>
      <p:sp>
        <p:nvSpPr>
          <p:cNvPr id="6" name="Left Arrow 5"/>
          <p:cNvSpPr/>
          <p:nvPr/>
        </p:nvSpPr>
        <p:spPr>
          <a:xfrm>
            <a:off x="1981200" y="2286000"/>
            <a:ext cx="2362200" cy="8382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00800" y="26670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Why settle on rivers????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b="1" u="sng" dirty="0" smtClean="0">
                <a:solidFill>
                  <a:srgbClr val="00B0F0"/>
                </a:solidFill>
              </a:rPr>
              <a:t>Indus River Valley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3200" dirty="0" smtClean="0"/>
              <a:t>Major cities: Harappa and Mohenjo-Daro</a:t>
            </a:r>
          </a:p>
          <a:p>
            <a:pPr eaLnBrk="1" hangingPunct="1">
              <a:buNone/>
            </a:pPr>
            <a:endParaRPr lang="en-US" sz="3200" dirty="0" smtClean="0"/>
          </a:p>
          <a:p>
            <a:pPr eaLnBrk="1" hangingPunct="1"/>
            <a:r>
              <a:rPr lang="en-US" sz="3200" dirty="0" smtClean="0"/>
              <a:t>Peaceful civilizations: toys, few weapons found</a:t>
            </a:r>
          </a:p>
          <a:p>
            <a:pPr eaLnBrk="1" hangingPunct="1">
              <a:buNone/>
            </a:pPr>
            <a:endParaRPr lang="en-US" sz="3200" dirty="0" smtClean="0"/>
          </a:p>
          <a:p>
            <a:pPr eaLnBrk="1" hangingPunct="1"/>
            <a:r>
              <a:rPr lang="en-US" sz="3200" dirty="0" smtClean="0"/>
              <a:t>City </a:t>
            </a:r>
            <a:r>
              <a:rPr lang="en-US" sz="3200" dirty="0" smtClean="0"/>
              <a:t>Planning</a:t>
            </a:r>
          </a:p>
          <a:p>
            <a:pPr eaLnBrk="1" hangingPunct="1">
              <a:buNone/>
            </a:pPr>
            <a:endParaRPr lang="en-US" sz="3200" dirty="0" smtClean="0"/>
          </a:p>
          <a:p>
            <a:pPr eaLnBrk="1" hangingPunct="1"/>
            <a:r>
              <a:rPr lang="en-US" sz="3200" dirty="0" smtClean="0"/>
              <a:t>Uniform </a:t>
            </a:r>
            <a:r>
              <a:rPr lang="en-US" sz="3200" dirty="0" smtClean="0"/>
              <a:t>housing suggested classless system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6148" name="Content Placeholder 6" descr="Industoycarts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905000"/>
            <a:ext cx="4224338" cy="2819400"/>
          </a:xfrm>
        </p:spPr>
      </p:pic>
      <p:cxnSp>
        <p:nvCxnSpPr>
          <p:cNvPr id="9" name="Straight Arrow Connector 8"/>
          <p:cNvCxnSpPr/>
          <p:nvPr/>
        </p:nvCxnSpPr>
        <p:spPr>
          <a:xfrm>
            <a:off x="3124200" y="3505200"/>
            <a:ext cx="1295400" cy="2301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00B0F0"/>
                </a:solidFill>
              </a:rPr>
              <a:t>INVADERS!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267200"/>
          </a:xfrm>
        </p:spPr>
        <p:txBody>
          <a:bodyPr/>
          <a:lstStyle/>
          <a:p>
            <a:pPr eaLnBrk="1" hangingPunct="1"/>
            <a:r>
              <a:rPr lang="en-US" dirty="0" smtClean="0"/>
              <a:t>1500 BCE Aryan invaders get in through the Khyber Pass</a:t>
            </a:r>
          </a:p>
          <a:p>
            <a:pPr eaLnBrk="1" hangingPunct="1"/>
            <a:r>
              <a:rPr lang="en-US" dirty="0" smtClean="0"/>
              <a:t>Caste system and Hinduism introduced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33400" y="4495800"/>
            <a:ext cx="3048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i="1" dirty="0"/>
              <a:t>- Social class system</a:t>
            </a:r>
            <a:endParaRPr lang="en-US" b="1" i="1" dirty="0" smtClean="0"/>
          </a:p>
          <a:p>
            <a:pPr algn="ctr">
              <a:buFontTx/>
              <a:buChar char="-"/>
              <a:defRPr/>
            </a:pPr>
            <a:r>
              <a:rPr lang="en-US" b="1" i="1" dirty="0" smtClean="0"/>
              <a:t>Political system</a:t>
            </a:r>
          </a:p>
          <a:p>
            <a:pPr algn="ctr">
              <a:buFontTx/>
              <a:buChar char="-"/>
              <a:defRPr/>
            </a:pPr>
            <a:r>
              <a:rPr lang="en-US" b="1" i="1" dirty="0" smtClean="0"/>
              <a:t>- Component of Religion</a:t>
            </a:r>
            <a:endParaRPr lang="en-US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429000" y="4572000"/>
            <a:ext cx="22098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smtClean="0"/>
              <a:t>RELIGION</a:t>
            </a:r>
            <a:endParaRPr lang="en-US" b="1" dirty="0"/>
          </a:p>
        </p:txBody>
      </p:sp>
      <p:sp>
        <p:nvSpPr>
          <p:cNvPr id="10" name="Down Arrow 9"/>
          <p:cNvSpPr/>
          <p:nvPr/>
        </p:nvSpPr>
        <p:spPr>
          <a:xfrm>
            <a:off x="1905000" y="3048000"/>
            <a:ext cx="762000" cy="144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114800" y="3048000"/>
            <a:ext cx="762000" cy="144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 algn="ctr" eaLnBrk="1" hangingPunct="1"/>
            <a:r>
              <a:rPr lang="en-US" b="1" u="sng" dirty="0" smtClean="0">
                <a:solidFill>
                  <a:srgbClr val="00B0F0"/>
                </a:solidFill>
              </a:rPr>
              <a:t>Hinduism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4267200" cy="56388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POLYTHEISTIC</a:t>
            </a:r>
          </a:p>
          <a:p>
            <a:pPr lvl="1"/>
            <a:r>
              <a:rPr lang="en-US" dirty="0" smtClean="0"/>
              <a:t>MANY GODS (HUNDREDS)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HOLY BOOK: VEDAS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HOLY RIVER: GANGES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HOLY ANIMAL: COW</a:t>
            </a:r>
          </a:p>
          <a:p>
            <a:endParaRPr lang="en-US" dirty="0" smtClean="0"/>
          </a:p>
          <a:p>
            <a:r>
              <a:rPr lang="en-US" dirty="0" smtClean="0"/>
              <a:t>THREE MAJOR GODS:</a:t>
            </a:r>
          </a:p>
          <a:p>
            <a:pPr lvl="1"/>
            <a:r>
              <a:rPr lang="en-US" dirty="0" smtClean="0"/>
              <a:t>Brahma</a:t>
            </a:r>
          </a:p>
          <a:p>
            <a:pPr lvl="1"/>
            <a:r>
              <a:rPr lang="en-US" dirty="0" smtClean="0"/>
              <a:t>Shiva</a:t>
            </a:r>
          </a:p>
          <a:p>
            <a:pPr lvl="1"/>
            <a:r>
              <a:rPr lang="en-US" dirty="0" smtClean="0"/>
              <a:t>Vishnu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Rigid class system: Caste system</a:t>
            </a:r>
          </a:p>
          <a:p>
            <a:pPr eaLnBrk="1" hangingPunct="1">
              <a:buNone/>
            </a:pPr>
            <a:endParaRPr lang="en-US" dirty="0" smtClean="0"/>
          </a:p>
          <a:p>
            <a:pPr lvl="1"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990600"/>
            <a:ext cx="4419600" cy="56388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en-US" b="1" u="sng" dirty="0" smtClean="0">
              <a:solidFill>
                <a:srgbClr val="92D050"/>
              </a:solidFill>
            </a:endParaRPr>
          </a:p>
          <a:p>
            <a:pPr algn="ctr">
              <a:buNone/>
            </a:pPr>
            <a:r>
              <a:rPr lang="en-US" b="1" u="sng" dirty="0" smtClean="0">
                <a:solidFill>
                  <a:srgbClr val="92D050"/>
                </a:solidFill>
              </a:rPr>
              <a:t>Major Beliefs</a:t>
            </a:r>
          </a:p>
          <a:p>
            <a:pPr algn="ctr">
              <a:buNone/>
            </a:pPr>
            <a:endParaRPr lang="en-US" b="1" u="sng" dirty="0" smtClean="0">
              <a:solidFill>
                <a:srgbClr val="92D050"/>
              </a:solidFill>
            </a:endParaRPr>
          </a:p>
          <a:p>
            <a:pPr>
              <a:defRPr/>
            </a:pPr>
            <a:r>
              <a:rPr lang="en-US" i="1" dirty="0" smtClean="0"/>
              <a:t>Follow Your </a:t>
            </a:r>
            <a:r>
              <a:rPr lang="en-US" i="1" dirty="0" smtClean="0">
                <a:solidFill>
                  <a:srgbClr val="92D050"/>
                </a:solidFill>
              </a:rPr>
              <a:t>DHARMA</a:t>
            </a:r>
          </a:p>
          <a:p>
            <a:pPr>
              <a:buNone/>
              <a:defRPr/>
            </a:pPr>
            <a:endParaRPr lang="en-US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i="1" dirty="0" smtClean="0"/>
              <a:t>Have Good </a:t>
            </a:r>
            <a:r>
              <a:rPr lang="en-US" i="1" dirty="0" smtClean="0">
                <a:solidFill>
                  <a:srgbClr val="92D050"/>
                </a:solidFill>
              </a:rPr>
              <a:t>KARMA</a:t>
            </a:r>
          </a:p>
          <a:p>
            <a:pPr>
              <a:buNone/>
              <a:defRPr/>
            </a:pPr>
            <a:endParaRPr lang="en-US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i="1" dirty="0" smtClean="0"/>
              <a:t>Reach </a:t>
            </a:r>
            <a:r>
              <a:rPr lang="en-US" i="1" dirty="0" smtClean="0">
                <a:solidFill>
                  <a:srgbClr val="92D050"/>
                </a:solidFill>
              </a:rPr>
              <a:t>MOKSHA</a:t>
            </a:r>
          </a:p>
          <a:p>
            <a:pPr>
              <a:buNone/>
              <a:defRPr/>
            </a:pPr>
            <a:endParaRPr lang="en-US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/>
              <a:t>Belief in </a:t>
            </a:r>
            <a:r>
              <a:rPr lang="en-US" dirty="0" smtClean="0">
                <a:solidFill>
                  <a:srgbClr val="92D050"/>
                </a:solidFill>
              </a:rPr>
              <a:t>REINCARNATION</a:t>
            </a:r>
          </a:p>
          <a:p>
            <a:pPr lvl="1"/>
            <a:r>
              <a:rPr lang="en-US" dirty="0" smtClean="0"/>
              <a:t>Soul keeps returning</a:t>
            </a:r>
          </a:p>
          <a:p>
            <a:pPr>
              <a:defRPr/>
            </a:pPr>
            <a:endParaRPr lang="en-US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467600" cy="1143000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00B0F0"/>
                </a:solidFill>
              </a:rPr>
              <a:t>Caste System</a:t>
            </a:r>
            <a:endParaRPr lang="en-US" b="1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4114800" cy="5943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Components</a:t>
            </a:r>
          </a:p>
          <a:p>
            <a:pPr lvl="1"/>
            <a:r>
              <a:rPr lang="en-US" dirty="0" smtClean="0"/>
              <a:t>Established at birth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Supported by ideas of dharma and karma (Hinduism)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Sense of Identity- friends, occupation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Established rules for society: Rigid (colonial Latin America, Feudal System)</a:t>
            </a:r>
          </a:p>
          <a:p>
            <a:endParaRPr lang="en-US" dirty="0" smtClean="0"/>
          </a:p>
          <a:p>
            <a:r>
              <a:rPr lang="en-US" dirty="0" smtClean="0"/>
              <a:t>Impact on Life</a:t>
            </a:r>
          </a:p>
          <a:p>
            <a:pPr lvl="1"/>
            <a:r>
              <a:rPr lang="en-US" dirty="0" smtClean="0"/>
              <a:t>Limited Social Mobility and Economic Progress</a:t>
            </a:r>
          </a:p>
          <a:p>
            <a:endParaRPr lang="en-US" dirty="0" smtClean="0"/>
          </a:p>
          <a:p>
            <a:r>
              <a:rPr lang="en-US" dirty="0" smtClean="0"/>
              <a:t>Weakened by Urbanization (movement to cities)</a:t>
            </a:r>
          </a:p>
          <a:p>
            <a:endParaRPr lang="en-US" dirty="0" smtClean="0"/>
          </a:p>
        </p:txBody>
      </p:sp>
      <p:pic>
        <p:nvPicPr>
          <p:cNvPr id="1026" name="Picture 2" descr="http://web000.greece.k12.ny.us/SocialStudiesResources/Social_Studies_Resources/GHG_Documents/Caste%20System%20Triangle%2006.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676400"/>
            <a:ext cx="4325297" cy="3082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191000" y="1676400"/>
            <a:ext cx="4267200" cy="18288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1600" y="5181600"/>
            <a:ext cx="533400" cy="3048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91200" y="5181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Aryan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267200" y="3352800"/>
            <a:ext cx="4114800" cy="1371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29200" y="5638800"/>
            <a:ext cx="8382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67400" y="5638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Non- Aryan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rgbClr val="00B0F0"/>
                </a:solidFill>
              </a:rPr>
              <a:t>Buddhism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/>
          <a:lstStyle/>
          <a:p>
            <a:r>
              <a:rPr lang="en-US" dirty="0" smtClean="0"/>
              <a:t>FOUNDED IN INDIA (400 BCE)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FOUNDER WAS SIDDHARTHA GAUTAMA</a:t>
            </a:r>
          </a:p>
          <a:p>
            <a:pPr lvl="1"/>
            <a:r>
              <a:rPr lang="en-US" dirty="0" smtClean="0"/>
              <a:t>PRINCE OF THE WARRIOR CASTE</a:t>
            </a:r>
          </a:p>
          <a:p>
            <a:pPr lvl="1"/>
            <a:r>
              <a:rPr lang="en-US" dirty="0" smtClean="0"/>
              <a:t>HAD NEVER SEEN THE SORROWS OF THE WORLD</a:t>
            </a:r>
          </a:p>
        </p:txBody>
      </p:sp>
      <p:pic>
        <p:nvPicPr>
          <p:cNvPr id="9" name="MSBD19525_0000[1].mid">
            <a:hlinkClick r:id="" action="ppaction://media"/>
          </p:cNvPr>
          <p:cNvPicPr>
            <a:picLocks noGrp="1" noRot="1" noChangeAspect="1"/>
          </p:cNvPicPr>
          <p:nvPr>
            <p:ph sz="half" idx="2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943600" y="3709988"/>
            <a:ext cx="304800" cy="304800"/>
          </a:xfrm>
        </p:spPr>
      </p:pic>
      <p:pic>
        <p:nvPicPr>
          <p:cNvPr id="11268" name="Picture 4" descr="C:\Documents and Settings\dmacr0617\Local Settings\Temporary Internet Files\Content.IE5\QW7ZDR1D\MMj0356577000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981200"/>
            <a:ext cx="24765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6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1259</TotalTime>
  <Words>1068</Words>
  <Application>Microsoft Macintosh PowerPoint</Application>
  <PresentationFormat>On-screen Show (4:3)</PresentationFormat>
  <Paragraphs>253</Paragraphs>
  <Slides>27</Slides>
  <Notes>1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Technic</vt:lpstr>
      <vt:lpstr>HOW DID INDIA’S GEOGRAPHY HELP ITS CIVILIZATIONS DEVELOP?</vt:lpstr>
      <vt:lpstr>Geography of India</vt:lpstr>
      <vt:lpstr>Diverse Geography</vt:lpstr>
      <vt:lpstr>Indus River Valley</vt:lpstr>
      <vt:lpstr>Indus River Valley</vt:lpstr>
      <vt:lpstr>INVADERS!</vt:lpstr>
      <vt:lpstr>Hinduism</vt:lpstr>
      <vt:lpstr>Caste System</vt:lpstr>
      <vt:lpstr>Buddhism</vt:lpstr>
      <vt:lpstr>Major Beliefs of Buddhism</vt:lpstr>
      <vt:lpstr>Great Empires of India Maurya and Gupta </vt:lpstr>
      <vt:lpstr>Leader of the Mauryan Dynasty (321 to 185 B.C.)</vt:lpstr>
      <vt:lpstr>The Gupta Dynasty  (500- 700 AD)</vt:lpstr>
      <vt:lpstr>STUPA</vt:lpstr>
      <vt:lpstr>Islam (Muslims) in India</vt:lpstr>
      <vt:lpstr> Mughal Empire and Imperialism</vt:lpstr>
      <vt:lpstr>Modern India From Colony to Independent country</vt:lpstr>
      <vt:lpstr>British in India</vt:lpstr>
      <vt:lpstr>Sepoy Mutiny  Rebellion</vt:lpstr>
      <vt:lpstr>British Control of India</vt:lpstr>
      <vt:lpstr>Mohandas Gandhi</vt:lpstr>
      <vt:lpstr>From Mohandas to MAHATMA</vt:lpstr>
      <vt:lpstr>The Salt March</vt:lpstr>
      <vt:lpstr>Slide 24</vt:lpstr>
      <vt:lpstr>Independence</vt:lpstr>
      <vt:lpstr>Nehru and Jinnah</vt:lpstr>
      <vt:lpstr>India 1980’s to Today</vt:lpstr>
    </vt:vector>
  </TitlesOfParts>
  <Company>GNPS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</dc:title>
  <dc:creator>GNPS</dc:creator>
  <cp:lastModifiedBy>Michelle Sorise</cp:lastModifiedBy>
  <cp:revision>75</cp:revision>
  <dcterms:created xsi:type="dcterms:W3CDTF">2011-06-07T23:04:24Z</dcterms:created>
  <dcterms:modified xsi:type="dcterms:W3CDTF">2011-06-08T02:57:09Z</dcterms:modified>
</cp:coreProperties>
</file>