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9" r:id="rId8"/>
    <p:sldId id="27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B8C689-8263-40C3-BE37-5C27741C3147}" type="datetimeFigureOut">
              <a:rPr lang="en-US" smtClean="0"/>
              <a:pPr/>
              <a:t>6/14/11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0F9EE7B-7B03-4CB5-92A7-97EB68430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 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Middle Ages to the Enlightenment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4267200" cy="46356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Feudalism (social)</a:t>
            </a:r>
          </a:p>
          <a:p>
            <a:pPr lvl="1"/>
            <a:r>
              <a:rPr lang="en-US" dirty="0" smtClean="0"/>
              <a:t>Rigid social class structure</a:t>
            </a:r>
          </a:p>
          <a:p>
            <a:pPr lvl="1"/>
            <a:r>
              <a:rPr lang="en-US" dirty="0" smtClean="0"/>
              <a:t>Military (knights/chivalry)= high status</a:t>
            </a:r>
          </a:p>
          <a:p>
            <a:pPr lvl="1"/>
            <a:r>
              <a:rPr lang="en-US" dirty="0" smtClean="0"/>
              <a:t>Art=Gothic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Middle Ages </a:t>
            </a:r>
            <a:br>
              <a:rPr lang="en-US" dirty="0" smtClean="0"/>
            </a:br>
            <a:r>
              <a:rPr lang="en-US" sz="2200" dirty="0" smtClean="0"/>
              <a:t>(1000 AD)</a:t>
            </a:r>
            <a:endParaRPr lang="en-US" dirty="0"/>
          </a:p>
        </p:txBody>
      </p:sp>
      <p:pic>
        <p:nvPicPr>
          <p:cNvPr id="4" name="Picture 3" descr="Feudal_ch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993" y="1371600"/>
            <a:ext cx="4456007" cy="5257800"/>
          </a:xfrm>
          <a:prstGeom prst="rect">
            <a:avLst/>
          </a:prstGeom>
        </p:spPr>
      </p:pic>
      <p:pic>
        <p:nvPicPr>
          <p:cNvPr id="5" name="Picture 4" descr="goth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505200"/>
            <a:ext cx="1981200" cy="3125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3810000" cy="28620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Manorialism (economic)</a:t>
            </a:r>
          </a:p>
          <a:p>
            <a:pPr lvl="1"/>
            <a:r>
              <a:rPr lang="en-US" dirty="0" smtClean="0"/>
              <a:t>Centered around the manor</a:t>
            </a:r>
          </a:p>
          <a:p>
            <a:pPr lvl="1"/>
            <a:r>
              <a:rPr lang="en-US" dirty="0" smtClean="0"/>
              <a:t>Self- sufficiency</a:t>
            </a:r>
          </a:p>
          <a:p>
            <a:pPr lvl="1"/>
            <a:r>
              <a:rPr lang="en-US" dirty="0" smtClean="0"/>
              <a:t>Focus on agriculture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The Middle Ages </a:t>
            </a:r>
            <a:br>
              <a:rPr lang="en-US" sz="2800" dirty="0" smtClean="0"/>
            </a:br>
            <a:r>
              <a:rPr lang="en-US" sz="1800" dirty="0" smtClean="0"/>
              <a:t>(1000 AD)</a:t>
            </a:r>
            <a:endParaRPr lang="en-US" sz="1800" dirty="0"/>
          </a:p>
        </p:txBody>
      </p:sp>
      <p:pic>
        <p:nvPicPr>
          <p:cNvPr id="4" name="Picture 3" descr="man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990600"/>
            <a:ext cx="443865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War- called by Pope Urban II against Seljuk Turks in the “Holy Land”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smtClean="0">
                <a:solidFill>
                  <a:srgbClr val="FF0000"/>
                </a:solidFill>
              </a:rPr>
              <a:t>trade</a:t>
            </a:r>
            <a:r>
              <a:rPr lang="en-US" dirty="0" smtClean="0"/>
              <a:t> between Middle East and Europe</a:t>
            </a:r>
          </a:p>
          <a:p>
            <a:pPr lvl="1"/>
            <a:r>
              <a:rPr lang="en-US" dirty="0" smtClean="0"/>
              <a:t>Stimulated </a:t>
            </a:r>
            <a:r>
              <a:rPr lang="en-US" dirty="0" smtClean="0">
                <a:solidFill>
                  <a:srgbClr val="FF0000"/>
                </a:solidFill>
              </a:rPr>
              <a:t>demands</a:t>
            </a:r>
            <a:r>
              <a:rPr lang="en-US" dirty="0" smtClean="0"/>
              <a:t> for goods from the East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Cultural</a:t>
            </a:r>
            <a:r>
              <a:rPr lang="en-US" dirty="0" smtClean="0"/>
              <a:t> Diffusion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Decline</a:t>
            </a:r>
            <a:r>
              <a:rPr lang="en-US" dirty="0" smtClean="0"/>
              <a:t> of Feudalism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Revival</a:t>
            </a:r>
            <a:r>
              <a:rPr lang="en-US" dirty="0" smtClean="0"/>
              <a:t> in learning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Crusades</a:t>
            </a:r>
            <a:br>
              <a:rPr lang="en-US" dirty="0" smtClean="0"/>
            </a:br>
            <a:r>
              <a:rPr lang="en-US" sz="2200" dirty="0" smtClean="0"/>
              <a:t>(1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Crusade 1095 AD)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5181600"/>
            <a:ext cx="8075613" cy="56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Crusades</a:t>
            </a:r>
            <a:endParaRPr lang="en-US" dirty="0"/>
          </a:p>
        </p:txBody>
      </p:sp>
      <p:pic>
        <p:nvPicPr>
          <p:cNvPr id="7" name="Picture Placeholder 6" descr="map_of_Crusades2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7316" b="17316"/>
          <a:stretch>
            <a:fillRect/>
          </a:stretch>
        </p:blipFill>
        <p:spPr>
          <a:xfrm>
            <a:off x="-1" y="0"/>
            <a:ext cx="9144001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Killed 30-60% of European population</a:t>
            </a:r>
          </a:p>
          <a:p>
            <a:pPr lvl="1"/>
            <a:r>
              <a:rPr lang="en-US" dirty="0" smtClean="0"/>
              <a:t>Eastern Europe least affected</a:t>
            </a:r>
          </a:p>
          <a:p>
            <a:pPr lvl="1"/>
            <a:r>
              <a:rPr lang="en-US" dirty="0" smtClean="0"/>
              <a:t>Brought over through trade</a:t>
            </a:r>
          </a:p>
          <a:p>
            <a:pPr lvl="1"/>
            <a:r>
              <a:rPr lang="en-US" dirty="0" smtClean="0"/>
              <a:t>Led to questioning and a break down in social order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Bubonic Plague/ Black Death</a:t>
            </a:r>
            <a:br>
              <a:rPr lang="en-US" dirty="0" smtClean="0"/>
            </a:br>
            <a:r>
              <a:rPr lang="en-US" sz="2700" dirty="0" smtClean="0"/>
              <a:t>(1350 AD)</a:t>
            </a:r>
            <a:endParaRPr lang="en-US" sz="2700" dirty="0"/>
          </a:p>
        </p:txBody>
      </p:sp>
      <p:pic>
        <p:nvPicPr>
          <p:cNvPr id="7" name="Picture 6" descr="Acral_gangrene_due_to_plag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465" y="4267200"/>
            <a:ext cx="3908536" cy="2590800"/>
          </a:xfrm>
          <a:prstGeom prst="rect">
            <a:avLst/>
          </a:prstGeom>
        </p:spPr>
      </p:pic>
      <p:pic>
        <p:nvPicPr>
          <p:cNvPr id="8" name="Picture 7" descr="350px-Black_Dea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631039"/>
            <a:ext cx="4343400" cy="2903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57912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Definition- rebirth in learning</a:t>
            </a:r>
          </a:p>
          <a:p>
            <a:pPr lvl="1"/>
            <a:r>
              <a:rPr lang="en-US" dirty="0" smtClean="0"/>
              <a:t>Humanism: focus on human potential and the individual</a:t>
            </a:r>
          </a:p>
          <a:p>
            <a:pPr lvl="1"/>
            <a:r>
              <a:rPr lang="en-US" dirty="0" smtClean="0"/>
              <a:t>Perfection- Greece and Rome</a:t>
            </a:r>
          </a:p>
          <a:p>
            <a:endParaRPr lang="en-US" dirty="0" smtClean="0"/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Intellectual, worldly and artistic creativity</a:t>
            </a:r>
          </a:p>
          <a:p>
            <a:pPr lvl="1"/>
            <a:r>
              <a:rPr lang="en-US" dirty="0" smtClean="0"/>
              <a:t>Life-like art</a:t>
            </a:r>
          </a:p>
          <a:p>
            <a:pPr lvl="1"/>
            <a:r>
              <a:rPr lang="en-US" dirty="0" smtClean="0"/>
              <a:t>Increase in art= wealthy middle class because of increased trade with the Middle East (Begins in Italy)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Renaissance</a:t>
            </a:r>
            <a:br>
              <a:rPr lang="en-US" dirty="0" smtClean="0"/>
            </a:br>
            <a:r>
              <a:rPr lang="en-US" sz="2200" dirty="0" smtClean="0"/>
              <a:t>(Begins in the 1300’s AD)</a:t>
            </a:r>
            <a:endParaRPr lang="en-US" sz="2200" dirty="0"/>
          </a:p>
        </p:txBody>
      </p:sp>
      <p:pic>
        <p:nvPicPr>
          <p:cNvPr id="4" name="Picture 3" descr="0000069305_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828800"/>
            <a:ext cx="33337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Protestant Reformation</a:t>
            </a:r>
            <a:br>
              <a:rPr lang="en-US" dirty="0" smtClean="0"/>
            </a:br>
            <a:r>
              <a:rPr lang="en-US" sz="3100" dirty="0" smtClean="0"/>
              <a:t>(1517)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Martin Luther</a:t>
            </a:r>
          </a:p>
          <a:p>
            <a:pPr lvl="1"/>
            <a:r>
              <a:rPr lang="en-US" dirty="0" smtClean="0"/>
              <a:t>Renaissance leads Reformation</a:t>
            </a:r>
          </a:p>
          <a:p>
            <a:pPr lvl="1"/>
            <a:r>
              <a:rPr lang="en-US" dirty="0" smtClean="0"/>
              <a:t>95 Theses</a:t>
            </a:r>
          </a:p>
          <a:p>
            <a:pPr lvl="1"/>
            <a:r>
              <a:rPr lang="en-US" dirty="0" smtClean="0"/>
              <a:t>Indulgences</a:t>
            </a:r>
          </a:p>
          <a:p>
            <a:pPr lvl="1"/>
            <a:r>
              <a:rPr lang="en-US" dirty="0" smtClean="0"/>
              <a:t>Catholic Church has no tolerance</a:t>
            </a:r>
          </a:p>
          <a:p>
            <a:pPr lvl="1"/>
            <a:r>
              <a:rPr lang="en-US" dirty="0" smtClean="0"/>
              <a:t>Church only concerned with power and riches</a:t>
            </a:r>
          </a:p>
          <a:p>
            <a:pPr lvl="1"/>
            <a:r>
              <a:rPr lang="en-US" dirty="0" smtClean="0"/>
              <a:t>Support from King and Princes (dislike of Church power)</a:t>
            </a:r>
          </a:p>
          <a:p>
            <a:pPr lvl="1"/>
            <a:r>
              <a:rPr lang="en-US" dirty="0" smtClean="0"/>
              <a:t>Council of Worms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Decrease in religious unity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Decrease in Church power</a:t>
            </a:r>
          </a:p>
          <a:p>
            <a:pPr lvl="1"/>
            <a:r>
              <a:rPr lang="en-US" dirty="0" smtClean="0"/>
              <a:t>Increase in denominations</a:t>
            </a:r>
          </a:p>
          <a:p>
            <a:pPr lvl="2"/>
            <a:r>
              <a:rPr lang="en-US" dirty="0" smtClean="0"/>
              <a:t>Calvinism (predestination)</a:t>
            </a:r>
          </a:p>
          <a:p>
            <a:pPr lvl="2"/>
            <a:r>
              <a:rPr lang="en-US" dirty="0" smtClean="0"/>
              <a:t>Anglicanism</a:t>
            </a:r>
          </a:p>
          <a:p>
            <a:pPr lvl="1"/>
            <a:r>
              <a:rPr lang="en-US" dirty="0" smtClean="0"/>
              <a:t>Printing Press- spread of literacy</a:t>
            </a:r>
          </a:p>
          <a:p>
            <a:pPr lvl="1"/>
            <a:r>
              <a:rPr lang="en-US" dirty="0" smtClean="0"/>
              <a:t>Counter Reformation- church tries to fix itself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Increase in the power of Monarchies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Absolutism?</a:t>
            </a:r>
          </a:p>
          <a:p>
            <a:pPr lvl="1"/>
            <a:r>
              <a:rPr lang="en-US" dirty="0" smtClean="0"/>
              <a:t>Total power in the hands of a monarchy (centralized power)</a:t>
            </a:r>
          </a:p>
          <a:p>
            <a:pPr lvl="1"/>
            <a:r>
              <a:rPr lang="en-US" dirty="0" smtClean="0"/>
              <a:t>Divine Right (similar to Mandate of Heaven)</a:t>
            </a:r>
          </a:p>
          <a:p>
            <a:pPr lvl="1"/>
            <a:r>
              <a:rPr lang="en-US" dirty="0" smtClean="0"/>
              <a:t>No consent from the people</a:t>
            </a:r>
          </a:p>
          <a:p>
            <a:r>
              <a:rPr lang="en-US" dirty="0" smtClean="0"/>
              <a:t>Why Absolutism?</a:t>
            </a:r>
          </a:p>
          <a:p>
            <a:pPr lvl="1"/>
            <a:r>
              <a:rPr lang="en-US" dirty="0" smtClean="0"/>
              <a:t>Crusades and wars killed feudal lords</a:t>
            </a:r>
          </a:p>
          <a:p>
            <a:pPr lvl="1"/>
            <a:r>
              <a:rPr lang="en-US" dirty="0" smtClean="0"/>
              <a:t>Middle class merchants support monarchy if he/she provides protection</a:t>
            </a:r>
          </a:p>
          <a:p>
            <a:pPr lvl="1"/>
            <a:r>
              <a:rPr lang="en-US" dirty="0" smtClean="0"/>
              <a:t>Gunpowder= can exert control</a:t>
            </a:r>
          </a:p>
          <a:p>
            <a:pPr lvl="1"/>
            <a:r>
              <a:rPr lang="en-US" dirty="0" smtClean="0"/>
              <a:t>Reformation weakened the Church</a:t>
            </a:r>
          </a:p>
          <a:p>
            <a:pPr lvl="1"/>
            <a:r>
              <a:rPr lang="en-US" dirty="0" smtClean="0"/>
              <a:t>Nationalism= monarch symbol of unity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 of Absolutism </a:t>
            </a:r>
            <a:br>
              <a:rPr lang="en-US" dirty="0" smtClean="0"/>
            </a:br>
            <a:r>
              <a:rPr lang="en-US" sz="2700" dirty="0" smtClean="0"/>
              <a:t>(1600’s and 1700’s)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019800" cy="4525963"/>
          </a:xfrm>
        </p:spPr>
        <p:txBody>
          <a:bodyPr/>
          <a:lstStyle/>
          <a:p>
            <a:r>
              <a:rPr lang="en-US" dirty="0" smtClean="0"/>
              <a:t>Who was an Absolutist?</a:t>
            </a:r>
          </a:p>
          <a:p>
            <a:pPr lvl="1"/>
            <a:r>
              <a:rPr lang="en-US" dirty="0" smtClean="0"/>
              <a:t>Philip II (Spain)</a:t>
            </a:r>
          </a:p>
          <a:p>
            <a:pPr lvl="1"/>
            <a:r>
              <a:rPr lang="en-US" dirty="0" smtClean="0"/>
              <a:t>Henry VIII (England)</a:t>
            </a:r>
          </a:p>
          <a:p>
            <a:pPr lvl="1"/>
            <a:r>
              <a:rPr lang="en-US" dirty="0" smtClean="0"/>
              <a:t>Louis XIV (France)</a:t>
            </a:r>
          </a:p>
          <a:p>
            <a:pPr lvl="1"/>
            <a:r>
              <a:rPr lang="en-US" dirty="0" smtClean="0"/>
              <a:t>Peter the Great and Catherine the Great (Russia)</a:t>
            </a:r>
          </a:p>
          <a:p>
            <a:pPr lvl="2"/>
            <a:r>
              <a:rPr lang="en-US" dirty="0" smtClean="0"/>
              <a:t>Westernization</a:t>
            </a:r>
          </a:p>
          <a:p>
            <a:pPr lvl="1"/>
            <a:r>
              <a:rPr lang="en-US" dirty="0" smtClean="0"/>
              <a:t>Hobbes and Machiavelli (end justifies the means/ do anything!)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 of Absolutism </a:t>
            </a:r>
            <a:br>
              <a:rPr lang="en-US" dirty="0" smtClean="0"/>
            </a:br>
            <a:r>
              <a:rPr lang="en-US" sz="2700" dirty="0" smtClean="0"/>
              <a:t>(1600’s and 1700’s)</a:t>
            </a:r>
            <a:endParaRPr lang="en-US" dirty="0"/>
          </a:p>
        </p:txBody>
      </p:sp>
      <p:pic>
        <p:nvPicPr>
          <p:cNvPr id="4" name="Picture 3" descr="19344_a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214" y="1533145"/>
            <a:ext cx="3132786" cy="4448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Get rid of Middle Man- Middle East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How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Advances in technology</a:t>
            </a:r>
          </a:p>
          <a:p>
            <a:pPr lvl="1"/>
            <a:r>
              <a:rPr lang="en-US" dirty="0" smtClean="0"/>
              <a:t>Map making</a:t>
            </a:r>
          </a:p>
          <a:p>
            <a:pPr lvl="1"/>
            <a:r>
              <a:rPr lang="en-US" dirty="0" smtClean="0"/>
              <a:t>Henry the Navigator (Portugal)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Spain, Portugal, Britain</a:t>
            </a:r>
          </a:p>
          <a:p>
            <a:pPr lvl="1"/>
            <a:r>
              <a:rPr lang="en-US" dirty="0" smtClean="0"/>
              <a:t>No Italy or Germany because of lack of unity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Age of Exploration and Commercial Revolution</a:t>
            </a:r>
            <a:br>
              <a:rPr lang="en-US" dirty="0" smtClean="0"/>
            </a:br>
            <a:r>
              <a:rPr lang="en-US" sz="2700" dirty="0" smtClean="0"/>
              <a:t>(Begins 1415)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261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Geography (mountains &amp; islands)= hard to unify</a:t>
            </a:r>
          </a:p>
          <a:p>
            <a:r>
              <a:rPr lang="en-US" dirty="0" smtClean="0"/>
              <a:t>Polis= city-state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Greece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438400"/>
          <a:ext cx="8382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ATHENS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SPARTA</a:t>
                      </a:r>
                      <a:endParaRPr lang="en-US" sz="2000" dirty="0"/>
                    </a:p>
                  </a:txBody>
                  <a:tcPr/>
                </a:tc>
              </a:tr>
              <a:tr h="9042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Democracy (Pericles)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Individual was important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Woman did not have many rights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Art, literature, theatre important to people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Oligarchy</a:t>
                      </a:r>
                      <a:r>
                        <a:rPr lang="en-US" baseline="0" dirty="0" smtClean="0"/>
                        <a:t> with King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Individual served the state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Women had many rights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Militaristic society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Mercantilism</a:t>
            </a:r>
          </a:p>
          <a:p>
            <a:pPr lvl="2"/>
            <a:r>
              <a:rPr lang="en-US" dirty="0" smtClean="0"/>
              <a:t>Favorable trade- everything benefits the mother country</a:t>
            </a:r>
          </a:p>
          <a:p>
            <a:pPr lvl="2"/>
            <a:r>
              <a:rPr lang="en-US" dirty="0" smtClean="0"/>
              <a:t>Raw materials come from colonies</a:t>
            </a:r>
          </a:p>
          <a:p>
            <a:pPr lvl="2"/>
            <a:r>
              <a:rPr lang="en-US" dirty="0" smtClean="0"/>
              <a:t>Supports colonialism and imperialism</a:t>
            </a:r>
          </a:p>
          <a:p>
            <a:pPr lvl="2"/>
            <a:r>
              <a:rPr lang="en-US" dirty="0" smtClean="0"/>
              <a:t>Exchange of goods, idea and disease 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Cultural </a:t>
            </a:r>
            <a:r>
              <a:rPr lang="en-US" dirty="0" smtClean="0"/>
              <a:t>Diffusion</a:t>
            </a:r>
          </a:p>
          <a:p>
            <a:pPr lvl="2"/>
            <a:r>
              <a:rPr lang="en-US" smtClean="0"/>
              <a:t>Columbian Exchange</a:t>
            </a:r>
            <a:endParaRPr lang="en-US" smtClean="0"/>
          </a:p>
          <a:p>
            <a:pPr lvl="2"/>
            <a:r>
              <a:rPr lang="en-US" smtClean="0"/>
              <a:t>European </a:t>
            </a:r>
            <a:r>
              <a:rPr lang="en-US" dirty="0" smtClean="0"/>
              <a:t>Influence in Western Hemisphere</a:t>
            </a:r>
          </a:p>
          <a:p>
            <a:pPr lvl="3"/>
            <a:r>
              <a:rPr lang="en-US" dirty="0" smtClean="0"/>
              <a:t>British legal system in America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Commercial Revolution</a:t>
            </a:r>
          </a:p>
          <a:p>
            <a:pPr lvl="2"/>
            <a:r>
              <a:rPr lang="en-US" dirty="0" smtClean="0"/>
              <a:t>Credit, guilds, banks WORLD TRADE!!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Conflict</a:t>
            </a:r>
          </a:p>
          <a:p>
            <a:pPr lvl="2"/>
            <a:r>
              <a:rPr lang="en-US" dirty="0" smtClean="0"/>
              <a:t>Tension between Colonial powers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Age of Exploration and Commercial Revolution</a:t>
            </a:r>
            <a:br>
              <a:rPr lang="en-US" dirty="0" smtClean="0"/>
            </a:br>
            <a:r>
              <a:rPr lang="en-US" sz="2700" dirty="0" smtClean="0"/>
              <a:t>(Begins 1415)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19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Question and Examine natural laws of the Universe (inductive reasoning, scientific method)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Bacon, Galileo, Newton, Kepler, Descartes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Scientific Revolution</a:t>
            </a:r>
            <a:br>
              <a:rPr lang="en-US" dirty="0" smtClean="0"/>
            </a:br>
            <a:r>
              <a:rPr lang="en-US" sz="3100" dirty="0" smtClean="0"/>
              <a:t>(Mid 1500’s)</a:t>
            </a:r>
            <a:endParaRPr lang="en-US" sz="3100" dirty="0"/>
          </a:p>
        </p:txBody>
      </p:sp>
      <p:pic>
        <p:nvPicPr>
          <p:cNvPr id="4" name="Picture 3" descr="chartmethod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089442"/>
            <a:ext cx="2869296" cy="3768558"/>
          </a:xfrm>
          <a:prstGeom prst="rect">
            <a:avLst/>
          </a:prstGeom>
        </p:spPr>
      </p:pic>
      <p:pic>
        <p:nvPicPr>
          <p:cNvPr id="5" name="Picture 4" descr="scientific-method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5275"/>
            <a:ext cx="3810000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928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Influenced by the Scientific Revolution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Enlightenment= Reason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People:</a:t>
            </a:r>
          </a:p>
          <a:p>
            <a:pPr lvl="1"/>
            <a:r>
              <a:rPr lang="en-US" dirty="0" smtClean="0"/>
              <a:t>Locke- freedom and rights of man, natural rights</a:t>
            </a:r>
          </a:p>
          <a:p>
            <a:pPr lvl="1"/>
            <a:r>
              <a:rPr lang="en-US" dirty="0" smtClean="0"/>
              <a:t>Hobbes- evil, control</a:t>
            </a:r>
          </a:p>
          <a:p>
            <a:pPr lvl="1"/>
            <a:r>
              <a:rPr lang="en-US" dirty="0" smtClean="0"/>
              <a:t>Rousseau- social contract</a:t>
            </a:r>
          </a:p>
          <a:p>
            <a:pPr lvl="1"/>
            <a:r>
              <a:rPr lang="en-US" dirty="0" smtClean="0"/>
              <a:t>Montesquieu- three branches of government</a:t>
            </a:r>
          </a:p>
          <a:p>
            <a:pPr lvl="1"/>
            <a:r>
              <a:rPr lang="en-US" dirty="0" smtClean="0"/>
              <a:t>Enlightened Despots- Maria Theresa (Austria), Frederick II (Prussia), Henry Iv (France), Emperor Meiji (Japan)</a:t>
            </a:r>
          </a:p>
          <a:p>
            <a:endParaRPr lang="en-US" dirty="0" smtClean="0"/>
          </a:p>
          <a:p>
            <a:r>
              <a:rPr lang="en-US" dirty="0" smtClean="0"/>
              <a:t>Focus:</a:t>
            </a:r>
          </a:p>
          <a:p>
            <a:pPr lvl="1"/>
            <a:r>
              <a:rPr lang="en-US" dirty="0" smtClean="0"/>
              <a:t>Government needs to protect the people</a:t>
            </a:r>
          </a:p>
          <a:p>
            <a:pPr lvl="1"/>
            <a:r>
              <a:rPr lang="en-US" dirty="0" smtClean="0"/>
              <a:t>Decisions should be based on the laws of nature and reason</a:t>
            </a:r>
          </a:p>
          <a:p>
            <a:pPr lvl="1"/>
            <a:r>
              <a:rPr lang="en-US" dirty="0" smtClean="0"/>
              <a:t>Individual achievement and dignity are important</a:t>
            </a:r>
          </a:p>
          <a:p>
            <a:pPr lvl="1"/>
            <a:r>
              <a:rPr lang="en-US" dirty="0" smtClean="0"/>
              <a:t>Encouraged the spread of new ideas</a:t>
            </a:r>
          </a:p>
          <a:p>
            <a:pPr lvl="1"/>
            <a:r>
              <a:rPr lang="en-US" dirty="0" smtClean="0"/>
              <a:t>Political Reform (result: sparked the American and French Revolutions)</a:t>
            </a:r>
          </a:p>
          <a:p>
            <a:pPr lvl="1"/>
            <a:r>
              <a:rPr lang="en-US" dirty="0" smtClean="0"/>
              <a:t>Social Darwinism??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The Enlightenment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(1700’s)</a:t>
            </a:r>
            <a:endParaRPr lang="en-US" sz="2400" dirty="0"/>
          </a:p>
        </p:txBody>
      </p:sp>
      <p:pic>
        <p:nvPicPr>
          <p:cNvPr id="4" name="Picture 3" descr="thin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0"/>
            <a:ext cx="2209800" cy="300482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Perfect Government/ Economy?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Democracy/ Capitalism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Socialism/ Communism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Freedom!!!</a:t>
            </a:r>
          </a:p>
          <a:p>
            <a:endParaRPr lang="en-US" dirty="0" smtClean="0"/>
          </a:p>
          <a:p>
            <a:r>
              <a:rPr lang="en-US" dirty="0" smtClean="0"/>
              <a:t>Economy </a:t>
            </a:r>
          </a:p>
          <a:p>
            <a:pPr lvl="1"/>
            <a:r>
              <a:rPr lang="en-US" dirty="0" smtClean="0"/>
              <a:t>Laissez-Faire- little government involvement</a:t>
            </a:r>
          </a:p>
          <a:p>
            <a:pPr lvl="1"/>
            <a:r>
              <a:rPr lang="en-US" dirty="0" smtClean="0"/>
              <a:t>Market Economy- Supply and Demand</a:t>
            </a:r>
          </a:p>
          <a:p>
            <a:pPr lvl="1"/>
            <a:r>
              <a:rPr lang="en-US" dirty="0" smtClean="0"/>
              <a:t>Own efforts= gains and loses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Government Control</a:t>
            </a:r>
          </a:p>
          <a:p>
            <a:endParaRPr lang="en-US" dirty="0" smtClean="0"/>
          </a:p>
          <a:p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Karl Marx/ Engels</a:t>
            </a:r>
          </a:p>
          <a:p>
            <a:pPr lvl="2"/>
            <a:r>
              <a:rPr lang="en-US" dirty="0" smtClean="0"/>
              <a:t>Gov’t runs economy</a:t>
            </a:r>
          </a:p>
          <a:p>
            <a:pPr lvl="2"/>
            <a:r>
              <a:rPr lang="en-US" dirty="0" smtClean="0"/>
              <a:t>History is a struggle between social classes</a:t>
            </a:r>
          </a:p>
          <a:p>
            <a:pPr lvl="2"/>
            <a:r>
              <a:rPr lang="en-US" dirty="0" smtClean="0"/>
              <a:t>Industrialization= peasant revolution</a:t>
            </a:r>
          </a:p>
          <a:p>
            <a:pPr lvl="2"/>
            <a:r>
              <a:rPr lang="en-US" dirty="0" smtClean="0"/>
              <a:t>Overthrow Capitalism</a:t>
            </a:r>
          </a:p>
          <a:p>
            <a:pPr lvl="2"/>
            <a:r>
              <a:rPr lang="en-US" dirty="0" smtClean="0"/>
              <a:t>Reject western technology and values</a:t>
            </a:r>
          </a:p>
          <a:p>
            <a:pPr lvl="2"/>
            <a:r>
              <a:rPr lang="en-US" dirty="0" smtClean="0"/>
              <a:t>Command Economy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1215- Magna </a:t>
            </a:r>
            <a:r>
              <a:rPr lang="en-US" dirty="0" err="1" smtClean="0"/>
              <a:t>Carta</a:t>
            </a:r>
            <a:endParaRPr lang="en-US" dirty="0" smtClean="0"/>
          </a:p>
          <a:p>
            <a:r>
              <a:rPr lang="en-US" dirty="0" smtClean="0"/>
              <a:t>1628- Petition of Right</a:t>
            </a:r>
          </a:p>
          <a:p>
            <a:r>
              <a:rPr lang="en-US" dirty="0" smtClean="0"/>
              <a:t>1688- Glorious Revolution-James II “out” William of Orange “in”</a:t>
            </a:r>
          </a:p>
          <a:p>
            <a:r>
              <a:rPr lang="en-US" dirty="0" smtClean="0"/>
              <a:t>1689- Bill of Rights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RESULT</a:t>
            </a:r>
          </a:p>
          <a:p>
            <a:pPr algn="ctr">
              <a:buNone/>
            </a:pPr>
            <a:r>
              <a:rPr lang="en-US" dirty="0" smtClean="0"/>
              <a:t>LIMITED THE MONARCHY, CONSTITUTIONAL MONARCHY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England</a:t>
            </a:r>
            <a:br>
              <a:rPr lang="en-US" dirty="0" smtClean="0"/>
            </a:br>
            <a:r>
              <a:rPr lang="en-US" sz="2700" dirty="0" smtClean="0"/>
              <a:t>A Case Study of Democracy</a:t>
            </a:r>
            <a:endParaRPr lang="en-US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Persian Wars (490- 479BC)</a:t>
            </a:r>
          </a:p>
          <a:p>
            <a:pPr lvl="1"/>
            <a:r>
              <a:rPr lang="en-US" dirty="0" smtClean="0"/>
              <a:t>Persia vs. Greece</a:t>
            </a:r>
          </a:p>
          <a:p>
            <a:pPr lvl="1"/>
            <a:r>
              <a:rPr lang="en-US" dirty="0" smtClean="0"/>
              <a:t>ALL city-states unite to conquer enemy</a:t>
            </a:r>
          </a:p>
          <a:p>
            <a:pPr lvl="1"/>
            <a:r>
              <a:rPr lang="en-US" dirty="0" smtClean="0"/>
              <a:t>GREECE WINS!!!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Peloponnesian Wars (431- 404BC)</a:t>
            </a:r>
          </a:p>
          <a:p>
            <a:pPr lvl="1"/>
            <a:r>
              <a:rPr lang="en-US" dirty="0" smtClean="0"/>
              <a:t>Athens vs. Sparta</a:t>
            </a:r>
          </a:p>
          <a:p>
            <a:pPr lvl="1"/>
            <a:r>
              <a:rPr lang="en-US" dirty="0" smtClean="0"/>
              <a:t>Sparta forms alliance with Persians</a:t>
            </a:r>
          </a:p>
          <a:p>
            <a:pPr lvl="1"/>
            <a:r>
              <a:rPr lang="en-US" dirty="0" smtClean="0"/>
              <a:t>SPARTANS WIN!!!!</a:t>
            </a:r>
          </a:p>
          <a:p>
            <a:endParaRPr lang="en-US" dirty="0" smtClean="0"/>
          </a:p>
          <a:p>
            <a:r>
              <a:rPr lang="en-US" dirty="0" smtClean="0"/>
              <a:t>Alexander the Great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century BC Philip of Macedonia (father) unites Greece</a:t>
            </a:r>
          </a:p>
          <a:p>
            <a:pPr lvl="1"/>
            <a:r>
              <a:rPr lang="en-US" dirty="0" smtClean="0"/>
              <a:t>Taught by Aristotle</a:t>
            </a:r>
          </a:p>
          <a:p>
            <a:pPr lvl="1"/>
            <a:r>
              <a:rPr lang="en-US" dirty="0" smtClean="0"/>
              <a:t>Empire extended from Greek to India</a:t>
            </a:r>
          </a:p>
          <a:p>
            <a:pPr lvl="1"/>
            <a:r>
              <a:rPr lang="en-US" dirty="0" smtClean="0"/>
              <a:t>Blended cultures he conquered: HELLENISTIC CULTURE</a:t>
            </a:r>
          </a:p>
          <a:p>
            <a:pPr lvl="2"/>
            <a:r>
              <a:rPr lang="en-US" dirty="0" smtClean="0"/>
              <a:t>Persian, Indian, Greek, Egyptian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Greece: Conflicts, Defeats and Victories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864291"/>
          </a:xfrm>
        </p:spPr>
        <p:txBody>
          <a:bodyPr/>
          <a:lstStyle/>
          <a:p>
            <a:r>
              <a:rPr lang="en-US" dirty="0" smtClean="0"/>
              <a:t>Golden Age</a:t>
            </a:r>
          </a:p>
          <a:p>
            <a:pPr lvl="1"/>
            <a:r>
              <a:rPr lang="en-US" dirty="0" smtClean="0"/>
              <a:t>Art (classical sculpture)</a:t>
            </a:r>
          </a:p>
          <a:p>
            <a:pPr lvl="1"/>
            <a:r>
              <a:rPr lang="en-US" dirty="0" smtClean="0"/>
              <a:t>Architecture (columns, pediments, theatres)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Lover of wisdom</a:t>
            </a:r>
          </a:p>
          <a:p>
            <a:pPr lvl="1"/>
            <a:r>
              <a:rPr lang="en-US" dirty="0" smtClean="0"/>
              <a:t>Socrates, Plato, Aristotle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Citizens participate in government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Legacy of 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4049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Broad Plains= easy to unify</a:t>
            </a:r>
          </a:p>
          <a:p>
            <a:r>
              <a:rPr lang="en-US" dirty="0" smtClean="0"/>
              <a:t>Society</a:t>
            </a:r>
          </a:p>
          <a:p>
            <a:pPr lvl="1"/>
            <a:r>
              <a:rPr lang="en-US" dirty="0" smtClean="0"/>
              <a:t>Patricians= Landowning Nobility (rights and government)</a:t>
            </a:r>
          </a:p>
          <a:p>
            <a:pPr lvl="1"/>
            <a:r>
              <a:rPr lang="en-US" dirty="0" smtClean="0"/>
              <a:t>Plebeians= merchants, farmers and artisans (had to fight for rights)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Republic= thing of the people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Two Consuls- Both Patricians</a:t>
            </a:r>
          </a:p>
          <a:p>
            <a:pPr lvl="1"/>
            <a:r>
              <a:rPr lang="en-US" dirty="0" smtClean="0"/>
              <a:t>Senate= 300 PATRICIAN members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Twelve Tables- displayed in forum, criminal and civil laws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Decline</a:t>
            </a:r>
          </a:p>
          <a:p>
            <a:pPr lvl="1"/>
            <a:r>
              <a:rPr lang="en-US" dirty="0" smtClean="0"/>
              <a:t>Civil War after death of Julius Caesar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Roman Republic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Octavian Augustus= 1</a:t>
            </a:r>
            <a:r>
              <a:rPr lang="en-US" baseline="30000" dirty="0" smtClean="0"/>
              <a:t>st</a:t>
            </a:r>
            <a:r>
              <a:rPr lang="en-US" dirty="0" smtClean="0"/>
              <a:t> Emperor of Rome</a:t>
            </a:r>
          </a:p>
          <a:p>
            <a:pPr lvl="1"/>
            <a:r>
              <a:rPr lang="en-US" dirty="0" smtClean="0"/>
              <a:t>Maintained some of Republic’s ideas</a:t>
            </a:r>
          </a:p>
          <a:p>
            <a:pPr lvl="1"/>
            <a:r>
              <a:rPr lang="en-US" dirty="0" smtClean="0"/>
              <a:t>Created civil service</a:t>
            </a:r>
          </a:p>
          <a:p>
            <a:pPr lvl="1"/>
            <a:r>
              <a:rPr lang="en-US" dirty="0" smtClean="0"/>
              <a:t>Kept the Senate working</a:t>
            </a:r>
          </a:p>
          <a:p>
            <a:pPr lvl="1"/>
            <a:r>
              <a:rPr lang="en-US" dirty="0" smtClean="0"/>
              <a:t>Let plebeians work in government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Fall of Rome</a:t>
            </a:r>
          </a:p>
          <a:p>
            <a:pPr lvl="1"/>
            <a:r>
              <a:rPr lang="en-US" dirty="0" smtClean="0"/>
              <a:t>Political- corruption and power hungry leaders</a:t>
            </a:r>
          </a:p>
          <a:p>
            <a:pPr lvl="1"/>
            <a:r>
              <a:rPr lang="en-US" dirty="0" smtClean="0"/>
              <a:t>Social- gap between rich and poor</a:t>
            </a:r>
          </a:p>
          <a:p>
            <a:pPr lvl="1"/>
            <a:r>
              <a:rPr lang="en-US" dirty="0" smtClean="0"/>
              <a:t>Economic- high taxes</a:t>
            </a:r>
          </a:p>
          <a:p>
            <a:pPr lvl="1"/>
            <a:r>
              <a:rPr lang="en-US" dirty="0" smtClean="0"/>
              <a:t>Military- mercenaries lack loyalty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Roman Empire</a:t>
            </a:r>
            <a:br>
              <a:rPr lang="en-US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Pax</a:t>
            </a:r>
            <a:r>
              <a:rPr lang="en-US" sz="1600" dirty="0" smtClean="0"/>
              <a:t> </a:t>
            </a:r>
            <a:r>
              <a:rPr lang="en-US" sz="1600" dirty="0" err="1" smtClean="0"/>
              <a:t>Romana</a:t>
            </a:r>
            <a:r>
              <a:rPr lang="en-US" sz="1600" dirty="0" smtClean="0"/>
              <a:t>= Peace)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599440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Rome Divides</a:t>
            </a:r>
          </a:p>
          <a:p>
            <a:r>
              <a:rPr lang="en-US" sz="2000" dirty="0" smtClean="0"/>
              <a:t>Eastern Rome- </a:t>
            </a:r>
            <a:r>
              <a:rPr lang="en-US" sz="2000" u="sng" dirty="0" smtClean="0"/>
              <a:t>Byzantine Empire</a:t>
            </a:r>
            <a:r>
              <a:rPr lang="en-US" sz="2000" dirty="0" smtClean="0"/>
              <a:t> (306-1453)</a:t>
            </a:r>
          </a:p>
          <a:p>
            <a:r>
              <a:rPr lang="en-US" sz="2000" dirty="0" smtClean="0"/>
              <a:t>	Location= Trade, Crusades- Cultural Diffusion</a:t>
            </a:r>
          </a:p>
          <a:p>
            <a:r>
              <a:rPr lang="en-US" sz="2000" dirty="0" smtClean="0"/>
              <a:t>	Eastern Orthodox Church= No Icons</a:t>
            </a:r>
          </a:p>
          <a:p>
            <a:r>
              <a:rPr lang="en-US" sz="2000" dirty="0" smtClean="0"/>
              <a:t>	Constantinople</a:t>
            </a:r>
          </a:p>
          <a:p>
            <a:r>
              <a:rPr lang="en-US" sz="2000" dirty="0" smtClean="0"/>
              <a:t>	Preservation of Rome and Greek culture (ex. Justinian Code)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Charlemagne (768- 814 AD)</a:t>
            </a:r>
          </a:p>
          <a:p>
            <a:pPr>
              <a:buFontTx/>
              <a:buChar char="-"/>
            </a:pPr>
            <a:r>
              <a:rPr lang="en-US" smtClean="0"/>
              <a:t>Frankish </a:t>
            </a:r>
            <a:r>
              <a:rPr lang="en-US" dirty="0" smtClean="0"/>
              <a:t>leader</a:t>
            </a:r>
          </a:p>
          <a:p>
            <a:pPr>
              <a:buFontTx/>
              <a:buChar char="-"/>
            </a:pPr>
            <a:r>
              <a:rPr lang="en-US" dirty="0" smtClean="0"/>
              <a:t>United more of Western Europe</a:t>
            </a:r>
          </a:p>
          <a:p>
            <a:pPr>
              <a:buFontTx/>
              <a:buChar char="-"/>
            </a:pPr>
            <a:r>
              <a:rPr lang="en-US" dirty="0" smtClean="0"/>
              <a:t>Made Christianity official religion of Kingdom</a:t>
            </a:r>
          </a:p>
          <a:p>
            <a:pPr>
              <a:buFontTx/>
              <a:buChar char="-"/>
            </a:pPr>
            <a:r>
              <a:rPr lang="en-US" dirty="0" smtClean="0"/>
              <a:t>Valued Education</a:t>
            </a:r>
          </a:p>
          <a:p>
            <a:pPr>
              <a:buFontTx/>
              <a:buChar char="-"/>
            </a:pPr>
            <a:r>
              <a:rPr lang="en-US" dirty="0" smtClean="0"/>
              <a:t>Death= failure</a:t>
            </a:r>
          </a:p>
          <a:p>
            <a:pPr lvl="1">
              <a:buFontTx/>
              <a:buChar char="-"/>
            </a:pPr>
            <a:r>
              <a:rPr lang="en-US" dirty="0" smtClean="0"/>
              <a:t>Treaty of Verdun (divide kingdom into 3 pieces/ fails, No Central Government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Early Middle Ages</a:t>
            </a:r>
            <a:br>
              <a:rPr lang="en-US" dirty="0" smtClean="0"/>
            </a:br>
            <a:r>
              <a:rPr lang="en-US" sz="1778" dirty="0" smtClean="0"/>
              <a:t>(Western Roman Empire- 5</a:t>
            </a:r>
            <a:r>
              <a:rPr lang="en-US" sz="1778" baseline="30000" dirty="0" smtClean="0"/>
              <a:t>th</a:t>
            </a:r>
            <a:r>
              <a:rPr lang="en-US" sz="1778" dirty="0" smtClean="0"/>
              <a:t> to 10</a:t>
            </a:r>
            <a:r>
              <a:rPr lang="en-US" sz="1778" baseline="30000" dirty="0" smtClean="0"/>
              <a:t>th</a:t>
            </a:r>
            <a:r>
              <a:rPr lang="en-US" sz="1778" dirty="0" smtClean="0"/>
              <a:t>centuries)</a:t>
            </a:r>
            <a:endParaRPr lang="en-US" sz="1778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Feudalism (political)</a:t>
            </a:r>
          </a:p>
          <a:p>
            <a:pPr lvl="1"/>
            <a:r>
              <a:rPr lang="en-US" dirty="0" smtClean="0"/>
              <a:t>Land received for military service and obligations</a:t>
            </a:r>
          </a:p>
          <a:p>
            <a:pPr lvl="1"/>
            <a:r>
              <a:rPr lang="en-US" dirty="0" smtClean="0"/>
              <a:t>Land=power</a:t>
            </a:r>
          </a:p>
          <a:p>
            <a:pPr lvl="1"/>
            <a:r>
              <a:rPr lang="en-US" dirty="0" smtClean="0"/>
              <a:t>Church= power and stability</a:t>
            </a:r>
          </a:p>
          <a:p>
            <a:pPr lvl="1"/>
            <a:r>
              <a:rPr lang="en-US" dirty="0" smtClean="0"/>
              <a:t>Central governments weak and decentralized</a:t>
            </a:r>
          </a:p>
          <a:p>
            <a:pPr lvl="1"/>
            <a:r>
              <a:rPr lang="en-US" dirty="0" smtClean="0"/>
              <a:t>Feudalism= stability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Middle Ages </a:t>
            </a:r>
            <a:br>
              <a:rPr lang="en-US" dirty="0" smtClean="0"/>
            </a:br>
            <a:r>
              <a:rPr lang="en-US" sz="2200" dirty="0" smtClean="0"/>
              <a:t>(1000 AD)</a:t>
            </a:r>
            <a:endParaRPr lang="en-US" sz="2200" dirty="0"/>
          </a:p>
        </p:txBody>
      </p:sp>
      <p:pic>
        <p:nvPicPr>
          <p:cNvPr id="4" name="Picture 3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138" y="3505200"/>
            <a:ext cx="2025862" cy="3352800"/>
          </a:xfrm>
          <a:prstGeom prst="rect">
            <a:avLst/>
          </a:prstGeom>
        </p:spPr>
      </p:pic>
      <p:pic>
        <p:nvPicPr>
          <p:cNvPr id="5" name="Picture 4" descr="Feudalis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832687"/>
            <a:ext cx="3076575" cy="2653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1235</Words>
  <Application>Microsoft Macintosh PowerPoint</Application>
  <PresentationFormat>On-screen Show (4:3)</PresentationFormat>
  <Paragraphs>258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Europe Part One</vt:lpstr>
      <vt:lpstr>Greece</vt:lpstr>
      <vt:lpstr>Greece: Conflicts, Defeats and Victories</vt:lpstr>
      <vt:lpstr>Legacy of Greece</vt:lpstr>
      <vt:lpstr>Roman Republic</vt:lpstr>
      <vt:lpstr>Roman Empire (Pax Romana= Peace)</vt:lpstr>
      <vt:lpstr>Slide 7</vt:lpstr>
      <vt:lpstr>The Early Middle Ages (Western Roman Empire- 5th to 10thcenturies)</vt:lpstr>
      <vt:lpstr>The Middle Ages  (1000 AD)</vt:lpstr>
      <vt:lpstr>The Middle Ages  (1000 AD)</vt:lpstr>
      <vt:lpstr>The Middle Ages  (1000 AD)</vt:lpstr>
      <vt:lpstr>The Crusades (1st Crusade 1095 AD)</vt:lpstr>
      <vt:lpstr>The Crusades</vt:lpstr>
      <vt:lpstr>Bubonic Plague/ Black Death (1350 AD)</vt:lpstr>
      <vt:lpstr>Renaissance (Begins in the 1300’s AD)</vt:lpstr>
      <vt:lpstr>The Protestant Reformation (1517)</vt:lpstr>
      <vt:lpstr>Age of Absolutism  (1600’s and 1700’s)</vt:lpstr>
      <vt:lpstr>Age of Absolutism  (1600’s and 1700’s)</vt:lpstr>
      <vt:lpstr>Age of Exploration and Commercial Revolution (Begins 1415)</vt:lpstr>
      <vt:lpstr>Age of Exploration and Commercial Revolution (Begins 1415)</vt:lpstr>
      <vt:lpstr>Scientific Revolution (Mid 1500’s)</vt:lpstr>
      <vt:lpstr>The Enlightenment (1700’s)</vt:lpstr>
      <vt:lpstr>The Perfect Government/ Economy?</vt:lpstr>
      <vt:lpstr>England A Case Study of Democracy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Part One</dc:title>
  <dc:creator> </dc:creator>
  <cp:lastModifiedBy>Michelle Sorise</cp:lastModifiedBy>
  <cp:revision>29</cp:revision>
  <dcterms:created xsi:type="dcterms:W3CDTF">2011-06-14T20:16:32Z</dcterms:created>
  <dcterms:modified xsi:type="dcterms:W3CDTF">2011-06-14T21:04:24Z</dcterms:modified>
</cp:coreProperties>
</file>