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0A5AD9-74C9-4E0C-9A0D-02E6357AD9F2}" type="datetimeFigureOut">
              <a:rPr lang="en-US" smtClean="0"/>
              <a:pPr/>
              <a:t>6/13/11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FFCEB5-0260-459B-8631-EF556134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5AD9-74C9-4E0C-9A0D-02E6357AD9F2}" type="datetimeFigureOut">
              <a:rPr lang="en-US" smtClean="0"/>
              <a:pPr/>
              <a:t>6/13/11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CEB5-0260-459B-8631-EF556134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0A5AD9-74C9-4E0C-9A0D-02E6357AD9F2}" type="datetimeFigureOut">
              <a:rPr lang="en-US" smtClean="0"/>
              <a:pPr/>
              <a:t>6/13/11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FFCEB5-0260-459B-8631-EF556134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5AD9-74C9-4E0C-9A0D-02E6357AD9F2}" type="datetimeFigureOut">
              <a:rPr lang="en-US" smtClean="0"/>
              <a:pPr/>
              <a:t>6/13/11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FFCEB5-0260-459B-8631-EF55613481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5AD9-74C9-4E0C-9A0D-02E6357AD9F2}" type="datetimeFigureOut">
              <a:rPr lang="en-US" smtClean="0"/>
              <a:pPr/>
              <a:t>6/13/11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FFCEB5-0260-459B-8631-EF55613481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0A5AD9-74C9-4E0C-9A0D-02E6357AD9F2}" type="datetimeFigureOut">
              <a:rPr lang="en-US" smtClean="0"/>
              <a:pPr/>
              <a:t>6/13/11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FFCEB5-0260-459B-8631-EF55613481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0A5AD9-74C9-4E0C-9A0D-02E6357AD9F2}" type="datetimeFigureOut">
              <a:rPr lang="en-US" smtClean="0"/>
              <a:pPr/>
              <a:t>6/13/11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FFCEB5-0260-459B-8631-EF55613481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5AD9-74C9-4E0C-9A0D-02E6357AD9F2}" type="datetimeFigureOut">
              <a:rPr lang="en-US" smtClean="0"/>
              <a:pPr/>
              <a:t>6/13/11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FFCEB5-0260-459B-8631-EF556134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5AD9-74C9-4E0C-9A0D-02E6357AD9F2}" type="datetimeFigureOut">
              <a:rPr lang="en-US" smtClean="0"/>
              <a:pPr/>
              <a:t>6/13/11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FFCEB5-0260-459B-8631-EF556134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5AD9-74C9-4E0C-9A0D-02E6357AD9F2}" type="datetimeFigureOut">
              <a:rPr lang="en-US" smtClean="0"/>
              <a:pPr/>
              <a:t>6/13/11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FFCEB5-0260-459B-8631-EF55613481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0A5AD9-74C9-4E0C-9A0D-02E6357AD9F2}" type="datetimeFigureOut">
              <a:rPr lang="en-US" smtClean="0"/>
              <a:pPr/>
              <a:t>6/13/11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FFCEB5-0260-459B-8631-EF55613481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0A5AD9-74C9-4E0C-9A0D-02E6357AD9F2}" type="datetimeFigureOut">
              <a:rPr lang="en-US" smtClean="0"/>
              <a:pPr/>
              <a:t>6/13/11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FFCEB5-0260-459B-8631-EF556134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Europe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Regents Review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dirty="0" smtClean="0"/>
              <a:t>Russia- Cold War</a:t>
            </a:r>
            <a:br>
              <a:rPr lang="en-US" dirty="0" smtClean="0"/>
            </a:br>
            <a:r>
              <a:rPr lang="en-US" sz="2000" dirty="0" smtClean="0"/>
              <a:t>Communism (Soviet Union) vs. Democracy (United States)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Bernard MT Condensed"/>
                <a:cs typeface="Bernard MT Condensed"/>
              </a:rPr>
              <a:t>Increase in industry in Russia</a:t>
            </a:r>
          </a:p>
          <a:p>
            <a:pPr lvl="2"/>
            <a:r>
              <a:rPr lang="en-US" dirty="0" smtClean="0"/>
              <a:t>Arms Race- $$$, destroys Russian Economy, people are poor!</a:t>
            </a:r>
          </a:p>
          <a:p>
            <a:pPr lvl="1"/>
            <a:r>
              <a:rPr lang="en-US" dirty="0" smtClean="0">
                <a:latin typeface="Bernard MT Condensed"/>
                <a:cs typeface="Bernard MT Condensed"/>
              </a:rPr>
              <a:t>Eastern Europe under Soviet influence (Iron Curtain- Churchill)</a:t>
            </a:r>
          </a:p>
          <a:p>
            <a:pPr lvl="2"/>
            <a:r>
              <a:rPr lang="en-US" dirty="0" smtClean="0"/>
              <a:t>1968- Czechoslovakia Revolt</a:t>
            </a:r>
          </a:p>
          <a:p>
            <a:pPr lvl="2"/>
            <a:r>
              <a:rPr lang="en-US" dirty="0" smtClean="0"/>
              <a:t>1956- Hungarian Invasion</a:t>
            </a:r>
          </a:p>
          <a:p>
            <a:pPr lvl="2"/>
            <a:r>
              <a:rPr lang="en-US" dirty="0" smtClean="0"/>
              <a:t>1961 Berlin Wall… Berlin Airlift</a:t>
            </a:r>
          </a:p>
          <a:p>
            <a:pPr lvl="1"/>
            <a:r>
              <a:rPr lang="en-US" dirty="0" smtClean="0">
                <a:latin typeface="Bernard MT Condensed" pitchFamily="18" charset="0"/>
              </a:rPr>
              <a:t>Stop Spread of Communism</a:t>
            </a:r>
          </a:p>
          <a:p>
            <a:pPr lvl="2"/>
            <a:r>
              <a:rPr lang="en-US" dirty="0" smtClean="0"/>
              <a:t>North  Atlantic Treaty Organization (NATO) vs. Warsaw Pact</a:t>
            </a:r>
          </a:p>
          <a:p>
            <a:pPr lvl="2"/>
            <a:r>
              <a:rPr lang="en-US" dirty="0" smtClean="0"/>
              <a:t>Cuban Missile Crisis</a:t>
            </a:r>
          </a:p>
          <a:p>
            <a:pPr lvl="2"/>
            <a:r>
              <a:rPr lang="en-US" dirty="0" smtClean="0"/>
              <a:t>Vietnam and Korean Wars</a:t>
            </a:r>
          </a:p>
          <a:p>
            <a:pPr lvl="2"/>
            <a:r>
              <a:rPr lang="en-US" dirty="0" smtClean="0"/>
              <a:t>Marshall Plan ($$ to help Germany reindustrialize) and Truman Doctrine (economic aid to stop the spread of communism)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Russia- 1980’s Reform and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Political Unrest</a:t>
            </a:r>
          </a:p>
          <a:p>
            <a:pPr lvl="1"/>
            <a:r>
              <a:rPr lang="en-US" dirty="0" smtClean="0"/>
              <a:t>Increase in self-determination of minority groups</a:t>
            </a:r>
          </a:p>
          <a:p>
            <a:pPr lvl="2"/>
            <a:r>
              <a:rPr lang="en-US" dirty="0" smtClean="0"/>
              <a:t>Ottoman Empire, Austrian-Hungary Empire, Soviet Union</a:t>
            </a:r>
          </a:p>
          <a:p>
            <a:pPr lvl="2"/>
            <a:r>
              <a:rPr lang="en-US" dirty="0" smtClean="0"/>
              <a:t>Changes in Czechoslovakia and Yugoslavia</a:t>
            </a:r>
          </a:p>
          <a:p>
            <a:r>
              <a:rPr lang="en-US" b="1" u="sng" dirty="0" smtClean="0"/>
              <a:t>Economic Trouble</a:t>
            </a:r>
          </a:p>
          <a:p>
            <a:pPr lvl="1"/>
            <a:r>
              <a:rPr lang="en-US" dirty="0" smtClean="0"/>
              <a:t>Gorbachev- perestroika: adding capitalism</a:t>
            </a:r>
          </a:p>
          <a:p>
            <a:pPr lvl="1"/>
            <a:r>
              <a:rPr lang="en-US" dirty="0" smtClean="0"/>
              <a:t>More free market since 1990</a:t>
            </a:r>
          </a:p>
          <a:p>
            <a:r>
              <a:rPr lang="en-US" b="1" u="sng" dirty="0" smtClean="0"/>
              <a:t>Social Protest</a:t>
            </a:r>
          </a:p>
          <a:p>
            <a:pPr lvl="1"/>
            <a:r>
              <a:rPr lang="en-US" dirty="0" smtClean="0"/>
              <a:t>Tiananmen Square- Glasnost: democratic reforms but they want more!</a:t>
            </a:r>
          </a:p>
          <a:p>
            <a:r>
              <a:rPr lang="en-US" b="1" u="sng" dirty="0" smtClean="0"/>
              <a:t>American Domination</a:t>
            </a:r>
          </a:p>
          <a:p>
            <a:pPr lvl="1"/>
            <a:r>
              <a:rPr lang="en-US" dirty="0" smtClean="0"/>
              <a:t>Stop nuclear production (Chernobyl- 1986)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2 (1939- 1945)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74676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 smtClean="0"/>
              <a:t>Causes</a:t>
            </a:r>
          </a:p>
          <a:p>
            <a:pPr lvl="1"/>
            <a:r>
              <a:rPr lang="en-US" dirty="0" smtClean="0"/>
              <a:t>Treaty of Versailles- destroyed German economy</a:t>
            </a:r>
          </a:p>
          <a:p>
            <a:pPr lvl="1"/>
            <a:r>
              <a:rPr lang="en-US" dirty="0" smtClean="0"/>
              <a:t>Weimar Republic not meeting needs of the people, Inflation (Dawes Pan: US tries to help)</a:t>
            </a:r>
          </a:p>
          <a:p>
            <a:pPr lvl="1"/>
            <a:r>
              <a:rPr lang="en-US" dirty="0" smtClean="0"/>
              <a:t>Hitler (authoritarian) Rise to Power- united by resentment, economic trouble, willing to accept decrease in liberty for fixed economy</a:t>
            </a:r>
          </a:p>
          <a:p>
            <a:pPr lvl="1"/>
            <a:r>
              <a:rPr lang="en-US" dirty="0" smtClean="0"/>
              <a:t>Ineffective League of Nations</a:t>
            </a:r>
          </a:p>
          <a:p>
            <a:pPr lvl="1"/>
            <a:r>
              <a:rPr lang="en-US" dirty="0" smtClean="0"/>
              <a:t>Appeasement (Munich Conference)</a:t>
            </a:r>
          </a:p>
          <a:p>
            <a:pPr lvl="2"/>
            <a:r>
              <a:rPr lang="en-US" dirty="0" smtClean="0"/>
              <a:t>Before WW2 Isolation and national interest</a:t>
            </a:r>
          </a:p>
          <a:p>
            <a:pPr lvl="2"/>
            <a:r>
              <a:rPr lang="en-US" dirty="0" smtClean="0"/>
              <a:t>Avoid war with Germany [Sudetenland, </a:t>
            </a:r>
            <a:r>
              <a:rPr lang="en-US" dirty="0" err="1" smtClean="0"/>
              <a:t>Aunschluss</a:t>
            </a:r>
            <a:r>
              <a:rPr lang="en-US" dirty="0" smtClean="0"/>
              <a:t> (Austria)</a:t>
            </a:r>
          </a:p>
          <a:p>
            <a:pPr lvl="1"/>
            <a:r>
              <a:rPr lang="en-US" dirty="0" err="1" smtClean="0"/>
              <a:t>Kellog</a:t>
            </a:r>
            <a:r>
              <a:rPr lang="en-US" dirty="0" smtClean="0"/>
              <a:t>-Briand Pact- renounce war but no way to enforce</a:t>
            </a:r>
          </a:p>
          <a:p>
            <a:pPr lvl="1"/>
            <a:r>
              <a:rPr lang="en-US" dirty="0" smtClean="0"/>
              <a:t>Poland- no natural barriers, start of war!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u="sng" dirty="0" smtClean="0"/>
              <a:t>During</a:t>
            </a:r>
          </a:p>
          <a:p>
            <a:pPr lvl="1"/>
            <a:r>
              <a:rPr lang="en-US" dirty="0" smtClean="0"/>
              <a:t>Nuremberg Laws- racism, genocide</a:t>
            </a:r>
          </a:p>
          <a:p>
            <a:pPr lvl="1"/>
            <a:r>
              <a:rPr lang="en-US" dirty="0" smtClean="0"/>
              <a:t>Government control of media</a:t>
            </a:r>
          </a:p>
          <a:p>
            <a:pPr lvl="1"/>
            <a:r>
              <a:rPr lang="en-US" dirty="0" smtClean="0"/>
              <a:t>Totalitarian Government: Fascism (punish writers and thinkers)</a:t>
            </a:r>
          </a:p>
          <a:p>
            <a:pPr lvl="1"/>
            <a:r>
              <a:rPr lang="en-US" dirty="0" smtClean="0"/>
              <a:t>Operation </a:t>
            </a:r>
            <a:r>
              <a:rPr lang="en-US" dirty="0" err="1" smtClean="0"/>
              <a:t>Babarossa</a:t>
            </a:r>
            <a:r>
              <a:rPr lang="en-US" dirty="0" smtClean="0"/>
              <a:t>- Germany turns on Soviet Union</a:t>
            </a:r>
          </a:p>
          <a:p>
            <a:pPr lvl="2"/>
            <a:r>
              <a:rPr lang="en-US" dirty="0" smtClean="0"/>
              <a:t>U.S. support Soviets … stop German Nazis, D-Day </a:t>
            </a:r>
          </a:p>
          <a:p>
            <a:pPr lvl="2">
              <a:buNone/>
            </a:pPr>
            <a:r>
              <a:rPr lang="en-US" dirty="0" smtClean="0"/>
              <a:t>(US in France.. Two front war)</a:t>
            </a:r>
          </a:p>
          <a:p>
            <a:pPr>
              <a:buNone/>
            </a:pP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2895600"/>
            <a:ext cx="1905000" cy="178510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chemeClr val="bg1"/>
                </a:solidFill>
              </a:rPr>
              <a:t>Allied Side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Britain, Poland, France, United States, China, Russia</a:t>
            </a:r>
            <a:endParaRPr lang="en-US" dirty="0" smtClean="0"/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5103673"/>
            <a:ext cx="1905000" cy="123110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chemeClr val="bg1"/>
                </a:solidFill>
              </a:rPr>
              <a:t>Axis Powers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Germany, Japan, Italy</a:t>
            </a:r>
            <a:endParaRPr lang="en-US" dirty="0" smtClean="0"/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Results</a:t>
            </a:r>
            <a:r>
              <a:rPr lang="en-US" dirty="0" smtClean="0"/>
              <a:t> (short term and long term)</a:t>
            </a:r>
          </a:p>
          <a:p>
            <a:pPr lvl="1"/>
            <a:r>
              <a:rPr lang="en-US" i="1" dirty="0" smtClean="0"/>
              <a:t>Nuremberg War Crimes</a:t>
            </a:r>
          </a:p>
          <a:p>
            <a:pPr lvl="2"/>
            <a:r>
              <a:rPr lang="en-US" dirty="0" smtClean="0"/>
              <a:t>Hold leaders accountable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i="1" dirty="0" smtClean="0"/>
              <a:t>Change in political boundaries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i="1" dirty="0" smtClean="0"/>
              <a:t>Colonialism Declines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i="1" dirty="0" smtClean="0"/>
              <a:t>Eastern Europe</a:t>
            </a:r>
          </a:p>
          <a:p>
            <a:pPr lvl="2"/>
            <a:r>
              <a:rPr lang="en-US" dirty="0" smtClean="0"/>
              <a:t>Under Soviet Union Influence because of occupation during WW2</a:t>
            </a:r>
          </a:p>
          <a:p>
            <a:pPr lvl="2"/>
            <a:r>
              <a:rPr lang="en-US" dirty="0" smtClean="0"/>
              <a:t>Spread of Communism</a:t>
            </a:r>
          </a:p>
          <a:p>
            <a:pPr lvl="2"/>
            <a:r>
              <a:rPr lang="en-US" dirty="0" smtClean="0"/>
              <a:t>Lack of warm water ports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i="1" dirty="0" smtClean="0"/>
              <a:t>Western Europe</a:t>
            </a:r>
          </a:p>
          <a:p>
            <a:pPr lvl="2"/>
            <a:r>
              <a:rPr lang="en-US" dirty="0" smtClean="0"/>
              <a:t>United Nations (UN) more effective because major powers join</a:t>
            </a:r>
          </a:p>
          <a:p>
            <a:pPr lvl="2"/>
            <a:r>
              <a:rPr lang="en-US" dirty="0" smtClean="0"/>
              <a:t>Political and Economic Cooperation</a:t>
            </a:r>
          </a:p>
          <a:p>
            <a:pPr lvl="3"/>
            <a:r>
              <a:rPr lang="en-US" dirty="0" smtClean="0"/>
              <a:t>European Economic Community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Revolution (1780)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Begins in England- Why?</a:t>
            </a:r>
          </a:p>
          <a:p>
            <a:pPr lvl="1"/>
            <a:r>
              <a:rPr lang="en-US" dirty="0" smtClean="0"/>
              <a:t>Water power from rivers</a:t>
            </a:r>
          </a:p>
          <a:p>
            <a:pPr lvl="1"/>
            <a:r>
              <a:rPr lang="en-US" dirty="0" smtClean="0"/>
              <a:t>Available labor</a:t>
            </a:r>
          </a:p>
          <a:p>
            <a:pPr lvl="1"/>
            <a:r>
              <a:rPr lang="en-US" dirty="0" smtClean="0"/>
              <a:t>Abundance of iron and coal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Machine replaced workers- protest</a:t>
            </a:r>
          </a:p>
          <a:p>
            <a:pPr lvl="1"/>
            <a:r>
              <a:rPr lang="en-US" dirty="0" smtClean="0"/>
              <a:t>Increased size of cities- urbanization</a:t>
            </a:r>
          </a:p>
          <a:p>
            <a:pPr lvl="1"/>
            <a:r>
              <a:rPr lang="en-US" dirty="0" smtClean="0"/>
              <a:t>Increased social mobility</a:t>
            </a:r>
          </a:p>
          <a:p>
            <a:pPr lvl="1"/>
            <a:r>
              <a:rPr lang="en-US" dirty="0" smtClean="0"/>
              <a:t>Rise in the standard of living</a:t>
            </a:r>
          </a:p>
          <a:p>
            <a:pPr lvl="1"/>
            <a:r>
              <a:rPr lang="en-US" dirty="0" smtClean="0"/>
              <a:t>Nations become interdependent</a:t>
            </a:r>
          </a:p>
          <a:p>
            <a:pPr lvl="1"/>
            <a:r>
              <a:rPr lang="en-US" dirty="0" smtClean="0"/>
              <a:t>Increased imperialism (building of roads, railroads and bridges)</a:t>
            </a:r>
          </a:p>
          <a:p>
            <a:pPr lvl="1"/>
            <a:r>
              <a:rPr lang="en-US" dirty="0" smtClean="0"/>
              <a:t>Increase size of the middle/ working class</a:t>
            </a:r>
          </a:p>
          <a:p>
            <a:pPr lvl="2"/>
            <a:r>
              <a:rPr lang="en-US" dirty="0" smtClean="0"/>
              <a:t>Increased demand because price is cheaper</a:t>
            </a:r>
          </a:p>
          <a:p>
            <a:pPr lvl="2"/>
            <a:r>
              <a:rPr lang="en-US" dirty="0" smtClean="0"/>
              <a:t>Fewer people working in farms</a:t>
            </a:r>
          </a:p>
          <a:p>
            <a:pPr lvl="2"/>
            <a:r>
              <a:rPr lang="en-US" dirty="0" smtClean="0"/>
              <a:t>Women enter working class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Revolution (1789- 1815)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4600" b="1" u="sng" dirty="0" smtClean="0"/>
              <a:t>Causes</a:t>
            </a:r>
          </a:p>
          <a:p>
            <a:pPr lvl="1"/>
            <a:r>
              <a:rPr lang="en-US" dirty="0" smtClean="0"/>
              <a:t>Government resisted change</a:t>
            </a:r>
          </a:p>
          <a:p>
            <a:pPr lvl="1"/>
            <a:r>
              <a:rPr lang="en-US" dirty="0" smtClean="0"/>
              <a:t>Social class division (1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Estate)</a:t>
            </a:r>
          </a:p>
          <a:p>
            <a:pPr lvl="1"/>
            <a:r>
              <a:rPr lang="en-US" dirty="0" smtClean="0"/>
              <a:t>Enlightenment (Voltaire, Rousseau, Diderot)</a:t>
            </a:r>
          </a:p>
          <a:p>
            <a:pPr lvl="1"/>
            <a:r>
              <a:rPr lang="en-US" dirty="0" smtClean="0"/>
              <a:t>American Revolution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4100" b="1" u="sng" dirty="0" smtClean="0"/>
              <a:t>Phases</a:t>
            </a:r>
          </a:p>
          <a:p>
            <a:pPr>
              <a:buNone/>
            </a:pPr>
            <a:r>
              <a:rPr lang="en-US" dirty="0" smtClean="0"/>
              <a:t>Louis XVI (bankruptcy): 1789 Estates General meets, 1</a:t>
            </a:r>
            <a:r>
              <a:rPr lang="en-US" baseline="30000" dirty="0" smtClean="0"/>
              <a:t>st</a:t>
            </a:r>
            <a:r>
              <a:rPr lang="en-US" dirty="0" smtClean="0"/>
              <a:t> time in 175 years</a:t>
            </a:r>
          </a:p>
          <a:p>
            <a:pPr marL="514350" indent="-514350">
              <a:buAutoNum type="arabicPeriod"/>
            </a:pPr>
            <a:r>
              <a:rPr lang="en-US" dirty="0" smtClean="0"/>
              <a:t>National Assembly- Tennis Court Oath, 1 vote per member not estate, Rights of </a:t>
            </a:r>
            <a:r>
              <a:rPr lang="en-US" dirty="0" smtClean="0"/>
              <a:t>Man, Storming Bastille</a:t>
            </a:r>
          </a:p>
          <a:p>
            <a:pPr marL="514350" indent="-514350">
              <a:buAutoNum type="arabicPeriod"/>
            </a:pPr>
            <a:r>
              <a:rPr lang="en-US" dirty="0" smtClean="0"/>
              <a:t>Robespierre- Committee of Public Safety, Reign of Terror</a:t>
            </a:r>
          </a:p>
          <a:p>
            <a:pPr marL="514350" indent="-514350">
              <a:buAutoNum type="arabicPeriod"/>
            </a:pPr>
            <a:r>
              <a:rPr lang="en-US" dirty="0" smtClean="0"/>
              <a:t>Directory- 5 man executive government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Napoleon</a:t>
            </a:r>
          </a:p>
          <a:p>
            <a:pPr marL="834390" lvl="1" indent="-514350"/>
            <a:r>
              <a:rPr lang="en-US" dirty="0" smtClean="0"/>
              <a:t>Legacy= Code of law</a:t>
            </a:r>
          </a:p>
          <a:p>
            <a:pPr marL="834390" lvl="1" indent="-514350"/>
            <a:r>
              <a:rPr lang="en-US" dirty="0" smtClean="0"/>
              <a:t>Loses to Russia because of winter, size and location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Revolution (1789-1815)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Results</a:t>
            </a:r>
            <a:endParaRPr lang="en-US" dirty="0" smtClean="0"/>
          </a:p>
          <a:p>
            <a:pPr lvl="1"/>
            <a:r>
              <a:rPr lang="en-US" dirty="0" smtClean="0"/>
              <a:t>Political power shifts to bourgeoisie (middle class)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Congress of Vienna (Metternich- conservative)</a:t>
            </a:r>
          </a:p>
          <a:p>
            <a:pPr lvl="2"/>
            <a:r>
              <a:rPr lang="en-US" dirty="0" smtClean="0"/>
              <a:t>Concert of Europe- Balance of Power</a:t>
            </a:r>
          </a:p>
          <a:p>
            <a:pPr lvl="3"/>
            <a:r>
              <a:rPr lang="en-US" dirty="0" smtClean="0"/>
              <a:t>Liberties and Civil Rights de-emphasized for balance and peace</a:t>
            </a:r>
          </a:p>
          <a:p>
            <a:pPr lvl="3">
              <a:buNone/>
            </a:pPr>
            <a:endParaRPr lang="en-US" dirty="0" smtClean="0"/>
          </a:p>
          <a:p>
            <a:pPr lvl="1"/>
            <a:r>
              <a:rPr lang="en-US" dirty="0" smtClean="0"/>
              <a:t>Dictators come to power after revolutions promising change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Rise of nationalism</a:t>
            </a:r>
          </a:p>
          <a:p>
            <a:pPr lvl="2"/>
            <a:r>
              <a:rPr lang="en-US" dirty="0" smtClean="0"/>
              <a:t>Inspired democracy and independence</a:t>
            </a:r>
          </a:p>
          <a:p>
            <a:pPr lvl="2"/>
            <a:r>
              <a:rPr lang="en-US" dirty="0" smtClean="0"/>
              <a:t>Unification of Italy (Garibaldi, </a:t>
            </a:r>
            <a:r>
              <a:rPr lang="en-US" dirty="0" err="1" smtClean="0"/>
              <a:t>Manzzini</a:t>
            </a:r>
            <a:r>
              <a:rPr lang="en-US" dirty="0" smtClean="0"/>
              <a:t>, Cavour) and Germany (Bismarck)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1815- 1914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15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Nationalism (some colonies get freedom)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Industrialization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Urbanization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Romanticism (unrestrained imagination)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Marxist Socialism (communism) vs. Capitalism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Conservatism vs. Liberalism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 1 (1914- 1918)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3657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M= military build-up</a:t>
            </a:r>
          </a:p>
          <a:p>
            <a:pPr lvl="1"/>
            <a:r>
              <a:rPr lang="en-US" dirty="0" smtClean="0"/>
              <a:t>A= assassination of Archduke Ferdinand</a:t>
            </a:r>
          </a:p>
          <a:p>
            <a:pPr lvl="1"/>
            <a:r>
              <a:rPr lang="en-US" dirty="0" smtClean="0"/>
              <a:t>N= nationalism</a:t>
            </a:r>
          </a:p>
          <a:p>
            <a:pPr lvl="1"/>
            <a:r>
              <a:rPr lang="en-US" dirty="0" smtClean="0"/>
              <a:t>I= imperialism</a:t>
            </a:r>
          </a:p>
          <a:p>
            <a:pPr lvl="1"/>
            <a:r>
              <a:rPr lang="en-US" dirty="0" smtClean="0"/>
              <a:t>A= alliances, increased international distrust, believed alliances could balance power</a:t>
            </a:r>
          </a:p>
          <a:p>
            <a:r>
              <a:rPr lang="en-US" dirty="0" smtClean="0"/>
              <a:t>During</a:t>
            </a:r>
          </a:p>
          <a:p>
            <a:pPr lvl="1"/>
            <a:r>
              <a:rPr lang="en-US" dirty="0" smtClean="0"/>
              <a:t>Regulate economy to increase production- TOTAL WAR</a:t>
            </a:r>
          </a:p>
          <a:p>
            <a:pPr lvl="1"/>
            <a:r>
              <a:rPr lang="en-US" dirty="0" smtClean="0"/>
              <a:t>Increased employment</a:t>
            </a:r>
          </a:p>
          <a:p>
            <a:pPr lvl="1"/>
            <a:r>
              <a:rPr lang="en-US" dirty="0" smtClean="0"/>
              <a:t>Armenian genocide (Ottoman Turks)</a:t>
            </a:r>
          </a:p>
          <a:p>
            <a:pPr lvl="1"/>
            <a:r>
              <a:rPr lang="en-US" dirty="0" smtClean="0"/>
              <a:t>Russian Revolution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3276600"/>
            <a:ext cx="1905000" cy="27392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chemeClr val="bg1"/>
                </a:solidFill>
              </a:rPr>
              <a:t>Allied Side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France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Great Britain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United States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Indian Empire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Italy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Japan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Russian Empire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Serbia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600" y="3886200"/>
            <a:ext cx="2209800" cy="233910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chemeClr val="bg1"/>
                </a:solidFill>
              </a:rPr>
              <a:t>Central Powers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Austro-Hungary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The Ottoman Empire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Germany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Bulgaria</a:t>
            </a:r>
            <a:br>
              <a:rPr lang="en-US" dirty="0" smtClean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 descr="boxin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4343400"/>
            <a:ext cx="755649" cy="91825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WW1 (1914- 1918)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Treaty of Versailles</a:t>
            </a:r>
          </a:p>
          <a:p>
            <a:pPr lvl="2"/>
            <a:r>
              <a:rPr lang="en-US" dirty="0" smtClean="0"/>
              <a:t>Led to economic and political trouble</a:t>
            </a:r>
          </a:p>
          <a:p>
            <a:pPr lvl="2"/>
            <a:r>
              <a:rPr lang="en-US" dirty="0" smtClean="0"/>
              <a:t>Woodrow Wilson- the World’s Nations (League of Nations)</a:t>
            </a:r>
          </a:p>
          <a:p>
            <a:pPr lvl="3"/>
            <a:r>
              <a:rPr lang="en-US" dirty="0" smtClean="0"/>
              <a:t>US rejects because they do not want to get involved in Europe</a:t>
            </a:r>
          </a:p>
          <a:p>
            <a:pPr lvl="2"/>
            <a:r>
              <a:rPr lang="en-US" dirty="0" smtClean="0"/>
              <a:t>Germany accept full responsibility and pay reparations</a:t>
            </a:r>
          </a:p>
          <a:p>
            <a:pPr lvl="2"/>
            <a:r>
              <a:rPr lang="en-US" dirty="0" smtClean="0"/>
              <a:t>Led to WW2</a:t>
            </a:r>
          </a:p>
          <a:p>
            <a:pPr lvl="2"/>
            <a:r>
              <a:rPr lang="en-US" dirty="0" smtClean="0"/>
              <a:t>Germany lost colonies in Africa and Asia</a:t>
            </a:r>
          </a:p>
          <a:p>
            <a:pPr lvl="2"/>
            <a:r>
              <a:rPr lang="en-US" dirty="0" smtClean="0"/>
              <a:t>Increased Fascism</a:t>
            </a:r>
          </a:p>
          <a:p>
            <a:r>
              <a:rPr lang="en-US" dirty="0" smtClean="0"/>
              <a:t>After</a:t>
            </a:r>
          </a:p>
          <a:p>
            <a:pPr lvl="1"/>
            <a:r>
              <a:rPr lang="en-US" dirty="0" smtClean="0"/>
              <a:t>Democracy fails because of economic problems</a:t>
            </a:r>
          </a:p>
          <a:p>
            <a:pPr lvl="1"/>
            <a:r>
              <a:rPr lang="en-US" dirty="0" smtClean="0"/>
              <a:t>Uncertainty</a:t>
            </a:r>
          </a:p>
          <a:p>
            <a:pPr lvl="1"/>
            <a:r>
              <a:rPr lang="en-US" dirty="0" smtClean="0"/>
              <a:t>Challenge of tradition values</a:t>
            </a:r>
          </a:p>
          <a:p>
            <a:pPr lvl="1"/>
            <a:r>
              <a:rPr lang="en-US" dirty="0" smtClean="0"/>
              <a:t>Obstacle to unity= ethnic diversity found in regions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 </a:t>
            </a:r>
            <a:r>
              <a:rPr lang="en-US" sz="2000" dirty="0" smtClean="0"/>
              <a:t>(WW1- Russian Revolution) (1905-1917)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6388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b="1" u="sng" dirty="0" smtClean="0"/>
              <a:t>Causes</a:t>
            </a:r>
          </a:p>
          <a:p>
            <a:pPr lvl="2"/>
            <a:r>
              <a:rPr lang="en-US" dirty="0" smtClean="0"/>
              <a:t>Sharp differences in social classes</a:t>
            </a:r>
          </a:p>
          <a:p>
            <a:pPr lvl="2"/>
            <a:r>
              <a:rPr lang="en-US" dirty="0" smtClean="0"/>
              <a:t>WW1- chaos= Revolution</a:t>
            </a:r>
          </a:p>
          <a:p>
            <a:pPr lvl="3"/>
            <a:r>
              <a:rPr lang="en-US" dirty="0" smtClean="0"/>
              <a:t>Death and financial costs incurred during WW1 (Brest-Litovsk Treaty)</a:t>
            </a:r>
          </a:p>
          <a:p>
            <a:pPr lvl="2"/>
            <a:r>
              <a:rPr lang="en-US" dirty="0" smtClean="0"/>
              <a:t>Economic Stress</a:t>
            </a:r>
          </a:p>
          <a:p>
            <a:pPr lvl="2"/>
            <a:r>
              <a:rPr lang="en-US" dirty="0" smtClean="0"/>
              <a:t>Food and Fuel shortage</a:t>
            </a:r>
          </a:p>
          <a:p>
            <a:pPr lvl="2"/>
            <a:r>
              <a:rPr lang="en-US" dirty="0" smtClean="0"/>
              <a:t>Ineffective Czar</a:t>
            </a:r>
          </a:p>
          <a:p>
            <a:pPr lvl="2"/>
            <a:r>
              <a:rPr lang="en-US" dirty="0" smtClean="0"/>
              <a:t>Denial of Rights</a:t>
            </a:r>
          </a:p>
          <a:p>
            <a:pPr lvl="3"/>
            <a:r>
              <a:rPr lang="en-US" dirty="0" smtClean="0"/>
              <a:t>Bloody Sunday (1905)= improved working conditions, fairer wages, and a reduction in the working day to eight hours- massacre led to development of </a:t>
            </a:r>
            <a:r>
              <a:rPr lang="en-US" dirty="0" err="1" smtClean="0"/>
              <a:t>Duma</a:t>
            </a:r>
            <a:endParaRPr lang="en-US" dirty="0" smtClean="0"/>
          </a:p>
          <a:p>
            <a:pPr lvl="1"/>
            <a:r>
              <a:rPr lang="en-US" b="1" u="sng" dirty="0" smtClean="0"/>
              <a:t>During </a:t>
            </a:r>
          </a:p>
          <a:p>
            <a:pPr lvl="2"/>
            <a:r>
              <a:rPr lang="en-US" b="1" dirty="0" smtClean="0"/>
              <a:t>February (March) Revolution (1917)</a:t>
            </a:r>
            <a:r>
              <a:rPr lang="en-US" dirty="0" smtClean="0"/>
              <a:t>- Petrograd, (started with women) the workers, peasants, and soldiers rose up and demanded the redistribution of land BREAD AND PEACE!!!= Tsar abdicates and Provisional </a:t>
            </a:r>
            <a:r>
              <a:rPr lang="en-US" dirty="0" err="1" smtClean="0"/>
              <a:t>Gov’t</a:t>
            </a:r>
            <a:r>
              <a:rPr lang="en-US" dirty="0" smtClean="0"/>
              <a:t> in place</a:t>
            </a:r>
          </a:p>
          <a:p>
            <a:pPr lvl="2"/>
            <a:r>
              <a:rPr lang="en-US" b="1" dirty="0" smtClean="0"/>
              <a:t>October/ Bolshevik Revolution (1917)</a:t>
            </a:r>
            <a:r>
              <a:rPr lang="en-US" dirty="0" smtClean="0"/>
              <a:t>- Bolsheviks support from peasants because of promise for land and peace with Germany (retain power and no occupation)</a:t>
            </a:r>
          </a:p>
          <a:p>
            <a:pPr lvl="2"/>
            <a:r>
              <a:rPr lang="en-US" dirty="0" smtClean="0"/>
              <a:t>Leader Lenin: overthrow Russian government, “Peace, Land and Bread”; NEP (New Economic Policy- capitalism to stimulate economy)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 (WW1- Russian Revolution)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Results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dirty="0" smtClean="0"/>
              <a:t>Reorganization of Russia into Socialist Republics</a:t>
            </a:r>
          </a:p>
          <a:p>
            <a:pPr marL="594360" lvl="2" indent="-320040">
              <a:spcBef>
                <a:spcPts val="700"/>
              </a:spcBef>
              <a:buSzPct val="60000"/>
              <a:buNone/>
            </a:pPr>
            <a:endParaRPr lang="en-US" dirty="0" smtClean="0"/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b="1" u="sng" dirty="0" smtClean="0"/>
              <a:t>Communism</a:t>
            </a:r>
            <a:r>
              <a:rPr lang="en-US" dirty="0" smtClean="0"/>
              <a:t>: government ownership (public ownership)</a:t>
            </a:r>
          </a:p>
          <a:p>
            <a:pPr lvl="2"/>
            <a:r>
              <a:rPr lang="en-US" dirty="0" smtClean="0"/>
              <a:t>Critics- no incentive to increase methods of production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1930’s Russia Under Stalin</a:t>
            </a:r>
          </a:p>
          <a:p>
            <a:pPr lvl="1"/>
            <a:r>
              <a:rPr lang="en-US" dirty="0" smtClean="0"/>
              <a:t>Lenin Dies- power struggle Trotsky vs. Stalin</a:t>
            </a:r>
          </a:p>
          <a:p>
            <a:pPr lvl="1"/>
            <a:r>
              <a:rPr lang="en-US" dirty="0" smtClean="0"/>
              <a:t>Stalin Wins</a:t>
            </a:r>
          </a:p>
          <a:p>
            <a:pPr lvl="2"/>
            <a:r>
              <a:rPr lang="en-US" dirty="0" smtClean="0"/>
              <a:t>Purges opposition</a:t>
            </a:r>
          </a:p>
          <a:p>
            <a:pPr lvl="2"/>
            <a:r>
              <a:rPr lang="en-US" dirty="0" smtClean="0"/>
              <a:t>Censorship and terror</a:t>
            </a:r>
          </a:p>
          <a:p>
            <a:pPr lvl="2"/>
            <a:r>
              <a:rPr lang="en-US" dirty="0" smtClean="0"/>
              <a:t>5 Year Plans- economic plans to modernize the economy</a:t>
            </a:r>
          </a:p>
          <a:p>
            <a:pPr lvl="3"/>
            <a:r>
              <a:rPr lang="en-US" dirty="0" smtClean="0"/>
              <a:t>Collectivization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328</TotalTime>
  <Words>1124</Words>
  <Application>Microsoft Macintosh PowerPoint</Application>
  <PresentationFormat>On-screen Show (4:3)</PresentationFormat>
  <Paragraphs>180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Europe Part 2</vt:lpstr>
      <vt:lpstr>Industrial Revolution (1780)</vt:lpstr>
      <vt:lpstr>French Revolution (1789- 1815)</vt:lpstr>
      <vt:lpstr>French Revolution (1789-1815)</vt:lpstr>
      <vt:lpstr>1815- 1914</vt:lpstr>
      <vt:lpstr>WW 1 (1914- 1918)</vt:lpstr>
      <vt:lpstr>WW1 (1914- 1918) </vt:lpstr>
      <vt:lpstr>Russia (WW1- Russian Revolution) (1905-1917)</vt:lpstr>
      <vt:lpstr>Russia (WW1- Russian Revolution)</vt:lpstr>
      <vt:lpstr>Russia- Cold War Communism (Soviet Union) vs. Democracy (United States)  </vt:lpstr>
      <vt:lpstr>Russia- 1980’s Reform and Breakdown</vt:lpstr>
      <vt:lpstr>World War 2 (1939- 1945)</vt:lpstr>
      <vt:lpstr>World War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 Part 2</dc:title>
  <dc:creator> </dc:creator>
  <cp:lastModifiedBy>Michelle Sorise</cp:lastModifiedBy>
  <cp:revision>29</cp:revision>
  <dcterms:created xsi:type="dcterms:W3CDTF">2011-06-13T16:40:43Z</dcterms:created>
  <dcterms:modified xsi:type="dcterms:W3CDTF">2011-06-13T17:14:04Z</dcterms:modified>
</cp:coreProperties>
</file>