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92" r:id="rId1"/>
  </p:sldMasterIdLst>
  <p:handoutMasterIdLst>
    <p:handoutMasterId r:id="rId37"/>
  </p:handoutMasterIdLst>
  <p:sldIdLst>
    <p:sldId id="256" r:id="rId2"/>
    <p:sldId id="257" r:id="rId3"/>
    <p:sldId id="290" r:id="rId4"/>
    <p:sldId id="268" r:id="rId5"/>
    <p:sldId id="289" r:id="rId6"/>
    <p:sldId id="272" r:id="rId7"/>
    <p:sldId id="273" r:id="rId8"/>
    <p:sldId id="274" r:id="rId9"/>
    <p:sldId id="276" r:id="rId10"/>
    <p:sldId id="275" r:id="rId11"/>
    <p:sldId id="291" r:id="rId12"/>
    <p:sldId id="270" r:id="rId13"/>
    <p:sldId id="271" r:id="rId14"/>
    <p:sldId id="258" r:id="rId15"/>
    <p:sldId id="277" r:id="rId16"/>
    <p:sldId id="278" r:id="rId17"/>
    <p:sldId id="279" r:id="rId18"/>
    <p:sldId id="280" r:id="rId19"/>
    <p:sldId id="281" r:id="rId20"/>
    <p:sldId id="283" r:id="rId21"/>
    <p:sldId id="292" r:id="rId22"/>
    <p:sldId id="259" r:id="rId23"/>
    <p:sldId id="294" r:id="rId24"/>
    <p:sldId id="261" r:id="rId25"/>
    <p:sldId id="287" r:id="rId26"/>
    <p:sldId id="286" r:id="rId27"/>
    <p:sldId id="260" r:id="rId28"/>
    <p:sldId id="262" r:id="rId29"/>
    <p:sldId id="264" r:id="rId30"/>
    <p:sldId id="263" r:id="rId31"/>
    <p:sldId id="265" r:id="rId32"/>
    <p:sldId id="266" r:id="rId33"/>
    <p:sldId id="267" r:id="rId34"/>
    <p:sldId id="295" r:id="rId35"/>
    <p:sldId id="288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3" frameSlides="1"/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78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3F11EE8-C1B4-476B-BC12-046C0900CFD0}" type="datetimeFigureOut">
              <a:rPr lang="en-US"/>
              <a:pPr>
                <a:defRPr/>
              </a:pPr>
              <a:t>6/11/11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54D26FE-1FD3-4021-A1D5-FAE14D06D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6F0093-9A7E-4FC9-857C-5B4C793EC0BF}" type="datetimeFigureOut">
              <a:rPr lang="en-US" smtClean="0"/>
              <a:pPr>
                <a:defRPr/>
              </a:pPr>
              <a:t>6/11/11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B6DDB77-16EF-450B-92F5-E73CEA8151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656888-9AAF-4A6A-A093-7FA5DAFA88E3}" type="datetimeFigureOut">
              <a:rPr lang="en-US" smtClean="0"/>
              <a:pPr>
                <a:defRPr/>
              </a:pPr>
              <a:t>6/11/11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A0F70-CAAC-4649-9567-BC3006A0C7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FB55F3F5-B249-4A99-93DA-688C0364F7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7AA05-B023-45B3-8823-279BEA777BF3}" type="datetimeFigureOut">
              <a:rPr lang="en-US" smtClean="0"/>
              <a:pPr>
                <a:defRPr/>
              </a:pPr>
              <a:t>6/11/11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14D300-62B8-4E14-AF45-78AA84504037}" type="datetimeFigureOut">
              <a:rPr lang="en-US" smtClean="0"/>
              <a:pPr>
                <a:defRPr/>
              </a:pPr>
              <a:t>6/11/11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1D8878F8-5D92-4282-8F96-61545B5DB5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598109-6280-48AB-8E44-4A96EA4E2A46}" type="datetimeFigureOut">
              <a:rPr lang="en-US" smtClean="0"/>
              <a:pPr>
                <a:defRPr/>
              </a:pPr>
              <a:t>6/11/11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8A184D6-7B07-4427-ADB0-B131F8FA37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606C2480-F430-4A09-A269-FB32281B9B75}" type="datetimeFigureOut">
              <a:rPr lang="en-US" smtClean="0"/>
              <a:pPr>
                <a:defRPr/>
              </a:pPr>
              <a:t>6/11/11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2540B-AC09-4B0C-9F78-9E6053D718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5E9A49-5B78-4AA3-AA2A-AED7DA758B5F}" type="datetimeFigureOut">
              <a:rPr lang="en-US" smtClean="0"/>
              <a:pPr>
                <a:defRPr/>
              </a:pPr>
              <a:t>6/11/11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9E48661-1858-41CB-B212-94496BB457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63795B-F7C7-4EBC-B152-AF29C4052A50}" type="datetimeFigureOut">
              <a:rPr lang="en-US" smtClean="0"/>
              <a:pPr>
                <a:defRPr/>
              </a:pPr>
              <a:t>6/11/11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87D91ACA-123B-40D5-B652-337719B7D5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156EA-C1B4-43F8-A35A-81992BBDF404}" type="datetimeFigureOut">
              <a:rPr lang="en-US" smtClean="0"/>
              <a:pPr>
                <a:defRPr/>
              </a:pPr>
              <a:t>6/11/11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A241367-3713-47DC-A576-124CF7B622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5EFA0E3-CE0A-424D-BAC0-7E0404808F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7B9608-044D-4414-8585-AB673931451A}" type="datetimeFigureOut">
              <a:rPr lang="en-US" smtClean="0"/>
              <a:pPr>
                <a:defRPr/>
              </a:pPr>
              <a:t>6/11/11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06EDA104-8988-4A7B-804C-474834F16C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304079A8-6C42-41D5-BE00-3B75B258C253}" type="datetimeFigureOut">
              <a:rPr lang="en-US" smtClean="0"/>
              <a:pPr>
                <a:defRPr/>
              </a:pPr>
              <a:t>6/11/11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09562E1-5860-4109-9C18-67776A3DAEF7}" type="datetimeFigureOut">
              <a:rPr lang="en-US" smtClean="0"/>
              <a:pPr>
                <a:defRPr/>
              </a:pPr>
              <a:t>6/11/11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35BDA4D-2732-4433-B2BD-83CA6A05CD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olitical_corruption" TargetMode="External"/><Relationship Id="rId4" Type="http://schemas.openxmlformats.org/officeDocument/2006/relationships/hyperlink" Target="http://en.wikipedia.org/wiki/Overpopulation" TargetMode="External"/><Relationship Id="rId5" Type="http://schemas.openxmlformats.org/officeDocument/2006/relationships/hyperlink" Target="http://en.wikipedia.org/wiki/Civil_war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Mandate_of_Heaven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686800" cy="1752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300" dirty="0" smtClean="0"/>
              <a:t>China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Early and Modern China Regents Review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r>
              <a:rPr lang="en-US" dirty="0" smtClean="0"/>
              <a:t>LEGALISM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5259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Founded by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HANFEIZI </a:t>
            </a:r>
            <a:r>
              <a:rPr lang="en-US" dirty="0" smtClean="0"/>
              <a:t>in the 3</a:t>
            </a:r>
            <a:r>
              <a:rPr lang="en-US" baseline="30000" dirty="0" smtClean="0"/>
              <a:t>rd</a:t>
            </a:r>
            <a:r>
              <a:rPr lang="en-US" dirty="0" smtClean="0"/>
              <a:t> century BC</a:t>
            </a:r>
          </a:p>
          <a:p>
            <a:pPr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Men were naturally evil</a:t>
            </a:r>
          </a:p>
          <a:p>
            <a:pPr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Rulers should have complete power</a:t>
            </a:r>
          </a:p>
          <a:p>
            <a:pPr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Used by the QIN DYNASTY by Emperor SHI HUANG DI  </a:t>
            </a:r>
            <a:endParaRPr lang="en-US" dirty="0"/>
          </a:p>
        </p:txBody>
      </p:sp>
      <p:pic>
        <p:nvPicPr>
          <p:cNvPr id="11268" name="Content Placeholder 4" descr="qinempero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82668" y="1371600"/>
            <a:ext cx="2874464" cy="4681538"/>
          </a:xfrm>
        </p:spPr>
      </p:pic>
      <p:cxnSp>
        <p:nvCxnSpPr>
          <p:cNvPr id="7" name="Straight Arrow Connector 6"/>
          <p:cNvCxnSpPr/>
          <p:nvPr/>
        </p:nvCxnSpPr>
        <p:spPr>
          <a:xfrm flipV="1">
            <a:off x="3962400" y="5562600"/>
            <a:ext cx="10668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144000" cy="1447800"/>
          </a:xfrm>
        </p:spPr>
        <p:txBody>
          <a:bodyPr/>
          <a:lstStyle/>
          <a:p>
            <a:r>
              <a:rPr lang="en-US" dirty="0" smtClean="0"/>
              <a:t>Dynastic Cycle</a:t>
            </a:r>
          </a:p>
          <a:p>
            <a:pPr lvl="1"/>
            <a:r>
              <a:rPr lang="en-US" dirty="0" smtClean="0"/>
              <a:t>Weakness of Central Government= Rise of Warlords</a:t>
            </a:r>
          </a:p>
          <a:p>
            <a:r>
              <a:rPr lang="en-US" dirty="0" smtClean="0"/>
              <a:t>Mandate of Heaven= Divine Right (Europe)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667000"/>
            <a:ext cx="4953000" cy="4190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dirty="0" smtClean="0">
                <a:solidFill>
                  <a:schemeClr val="bg1"/>
                </a:solidFill>
              </a:rPr>
              <a:t>new ruler unites </a:t>
            </a:r>
            <a:r>
              <a:rPr lang="en-US" dirty="0" smtClean="0">
                <a:solidFill>
                  <a:schemeClr val="bg1"/>
                </a:solidFill>
              </a:rPr>
              <a:t>China </a:t>
            </a:r>
            <a:r>
              <a:rPr lang="en-US" dirty="0" smtClean="0">
                <a:solidFill>
                  <a:schemeClr val="bg1"/>
                </a:solidFill>
              </a:rPr>
              <a:t>and gains the </a:t>
            </a:r>
            <a:r>
              <a:rPr lang="en-US" dirty="0" smtClean="0">
                <a:solidFill>
                  <a:schemeClr val="bg1"/>
                </a:solidFill>
                <a:hlinkClick r:id="rId2" tooltip="Mandate of Heaven"/>
              </a:rPr>
              <a:t>Mandate of </a:t>
            </a:r>
            <a:r>
              <a:rPr lang="en-US" dirty="0" smtClean="0">
                <a:solidFill>
                  <a:schemeClr val="bg1"/>
                </a:solidFill>
                <a:hlinkClick r:id="rId2" tooltip="Mandate of Heaven"/>
              </a:rPr>
              <a:t>Heaven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/>
            <a:endParaRPr lang="en-US" baseline="300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U</a:t>
            </a:r>
            <a:r>
              <a:rPr lang="en-US" dirty="0" smtClean="0">
                <a:solidFill>
                  <a:schemeClr val="bg1"/>
                </a:solidFill>
              </a:rPr>
              <a:t>nder </a:t>
            </a:r>
            <a:r>
              <a:rPr lang="en-US" dirty="0" smtClean="0">
                <a:solidFill>
                  <a:schemeClr val="bg1"/>
                </a:solidFill>
              </a:rPr>
              <a:t>the new </a:t>
            </a:r>
            <a:r>
              <a:rPr lang="en-US" dirty="0" smtClean="0">
                <a:solidFill>
                  <a:schemeClr val="bg1"/>
                </a:solidFill>
              </a:rPr>
              <a:t>dynasty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prosperity.</a:t>
            </a:r>
          </a:p>
          <a:p>
            <a:pPr marL="342900" indent="-342900"/>
            <a:endParaRPr lang="en-US" baseline="300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chemeClr val="bg1"/>
                </a:solidFill>
              </a:rPr>
              <a:t>population </a:t>
            </a:r>
            <a:r>
              <a:rPr lang="en-US" dirty="0" smtClean="0">
                <a:solidFill>
                  <a:schemeClr val="bg1"/>
                </a:solidFill>
              </a:rPr>
              <a:t>increases.</a:t>
            </a:r>
          </a:p>
          <a:p>
            <a:pPr marL="342900" indent="-342900"/>
            <a:endParaRPr lang="en-US" baseline="300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  <a:hlinkClick r:id="rId3" tooltip="Political corruption"/>
              </a:rPr>
              <a:t>Corruption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becomes rampant in the imperial court, and the empire begins to enter decline and instability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/>
            <a:endParaRPr lang="en-US" baseline="300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dirty="0" smtClean="0">
                <a:solidFill>
                  <a:schemeClr val="bg1"/>
                </a:solidFill>
              </a:rPr>
              <a:t>natural disaster wipes out farm land. The disaster normally would not have been a problem; however, together with the </a:t>
            </a:r>
            <a:r>
              <a:rPr lang="en-US" dirty="0" smtClean="0">
                <a:solidFill>
                  <a:schemeClr val="bg1"/>
                </a:solidFill>
                <a:hlinkClick r:id="rId3" tooltip="Political corruption"/>
              </a:rPr>
              <a:t>corruption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dirty="0" smtClean="0">
                <a:solidFill>
                  <a:schemeClr val="bg1"/>
                </a:solidFill>
                <a:hlinkClick r:id="rId4" tooltip="Overpopulation"/>
              </a:rPr>
              <a:t>overpopulation</a:t>
            </a:r>
            <a:r>
              <a:rPr lang="en-US" dirty="0" smtClean="0">
                <a:solidFill>
                  <a:schemeClr val="bg1"/>
                </a:solidFill>
              </a:rPr>
              <a:t> it causes </a:t>
            </a:r>
            <a:r>
              <a:rPr lang="en-US" dirty="0" smtClean="0">
                <a:solidFill>
                  <a:schemeClr val="bg1"/>
                </a:solidFill>
              </a:rPr>
              <a:t>famine.</a:t>
            </a:r>
            <a:endParaRPr lang="en-US" baseline="300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2667000"/>
            <a:ext cx="4267200" cy="419099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 smtClean="0">
                <a:solidFill>
                  <a:srgbClr val="FFFFFF"/>
                </a:solidFill>
              </a:rPr>
              <a:t>6</a:t>
            </a:r>
            <a:r>
              <a:rPr lang="en-US" dirty="0" smtClean="0">
                <a:solidFill>
                  <a:srgbClr val="FFFFFF"/>
                </a:solidFill>
              </a:rPr>
              <a:t>. </a:t>
            </a:r>
            <a:r>
              <a:rPr lang="en-US" dirty="0" smtClean="0">
                <a:solidFill>
                  <a:srgbClr val="FFFFFF"/>
                </a:solidFill>
              </a:rPr>
              <a:t>The famine causes the population to rebel and a </a:t>
            </a:r>
            <a:r>
              <a:rPr lang="en-US" dirty="0" smtClean="0">
                <a:solidFill>
                  <a:srgbClr val="FFFFFF"/>
                </a:solidFill>
                <a:hlinkClick r:id="rId5" tooltip="Civil war"/>
              </a:rPr>
              <a:t>civil war</a:t>
            </a:r>
            <a:r>
              <a:rPr lang="en-US" dirty="0" smtClean="0">
                <a:solidFill>
                  <a:srgbClr val="FFFFFF"/>
                </a:solidFill>
              </a:rPr>
              <a:t> ensues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  <a:endParaRPr lang="en-US" dirty="0" smtClean="0">
              <a:solidFill>
                <a:srgbClr val="FFFFFF"/>
              </a:solidFill>
            </a:endParaRPr>
          </a:p>
          <a:p>
            <a:pPr marL="342900" indent="-342900"/>
            <a:endParaRPr lang="en-US" dirty="0" smtClean="0">
              <a:solidFill>
                <a:srgbClr val="FFFFFF"/>
              </a:solidFill>
            </a:endParaRPr>
          </a:p>
          <a:p>
            <a:pPr marL="342900" indent="-342900">
              <a:buAutoNum type="arabicPeriod" startAt="7"/>
            </a:pPr>
            <a:r>
              <a:rPr lang="en-US" dirty="0" smtClean="0">
                <a:solidFill>
                  <a:srgbClr val="FFFFFF"/>
                </a:solidFill>
              </a:rPr>
              <a:t>Ruler </a:t>
            </a:r>
            <a:r>
              <a:rPr lang="en-US" dirty="0" smtClean="0">
                <a:solidFill>
                  <a:srgbClr val="FFFFFF"/>
                </a:solidFill>
              </a:rPr>
              <a:t>loses the </a:t>
            </a:r>
            <a:r>
              <a:rPr lang="en-US" dirty="0" smtClean="0">
                <a:solidFill>
                  <a:srgbClr val="FFFFFF"/>
                </a:solidFill>
                <a:hlinkClick r:id="rId2" tooltip="Mandate of Heaven"/>
              </a:rPr>
              <a:t>Mandate of Heaven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</a:p>
          <a:p>
            <a:pPr marL="342900" indent="-342900"/>
            <a:endParaRPr lang="en-US" baseline="30000" dirty="0" smtClean="0">
              <a:solidFill>
                <a:srgbClr val="FFFFFF"/>
              </a:solidFill>
            </a:endParaRPr>
          </a:p>
          <a:p>
            <a:pPr marL="342900" indent="-342900"/>
            <a:r>
              <a:rPr lang="en-US" dirty="0" smtClean="0">
                <a:solidFill>
                  <a:srgbClr val="FFFFFF"/>
                </a:solidFill>
              </a:rPr>
              <a:t>8. </a:t>
            </a:r>
            <a:r>
              <a:rPr lang="en-US" dirty="0" smtClean="0">
                <a:solidFill>
                  <a:srgbClr val="FFFFFF"/>
                </a:solidFill>
              </a:rPr>
              <a:t>P</a:t>
            </a:r>
            <a:r>
              <a:rPr lang="en-US" dirty="0" smtClean="0">
                <a:solidFill>
                  <a:srgbClr val="FFFFFF"/>
                </a:solidFill>
              </a:rPr>
              <a:t>opulation decreases- violence.</a:t>
            </a:r>
            <a:endParaRPr lang="en-US" dirty="0" smtClean="0">
              <a:solidFill>
                <a:srgbClr val="FFFFFF"/>
              </a:solidFill>
            </a:endParaRPr>
          </a:p>
          <a:p>
            <a:pPr marL="342900" indent="-342900"/>
            <a:endParaRPr lang="en-US" baseline="30000" dirty="0" smtClean="0">
              <a:solidFill>
                <a:srgbClr val="FFFFFF"/>
              </a:solidFill>
            </a:endParaRPr>
          </a:p>
          <a:p>
            <a:pPr marL="342900" indent="-342900"/>
            <a:r>
              <a:rPr lang="en-US" dirty="0" smtClean="0">
                <a:solidFill>
                  <a:srgbClr val="FFFFFF"/>
                </a:solidFill>
              </a:rPr>
              <a:t>9. </a:t>
            </a:r>
            <a:r>
              <a:rPr lang="en-US" dirty="0" smtClean="0">
                <a:solidFill>
                  <a:srgbClr val="FFFFFF"/>
                </a:solidFill>
              </a:rPr>
              <a:t>G</a:t>
            </a:r>
            <a:r>
              <a:rPr lang="en-US" dirty="0" smtClean="0">
                <a:solidFill>
                  <a:srgbClr val="FFFFFF"/>
                </a:solidFill>
              </a:rPr>
              <a:t>oes </a:t>
            </a:r>
            <a:r>
              <a:rPr lang="en-US" dirty="0" smtClean="0">
                <a:solidFill>
                  <a:srgbClr val="FFFFFF"/>
                </a:solidFill>
              </a:rPr>
              <a:t>through a warring states period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</a:p>
          <a:p>
            <a:pPr marL="342900" indent="-342900"/>
            <a:endParaRPr lang="en-US" baseline="30000" dirty="0" smtClean="0">
              <a:solidFill>
                <a:srgbClr val="FFFFFF"/>
              </a:solidFill>
            </a:endParaRPr>
          </a:p>
          <a:p>
            <a:pPr marL="342900" indent="-342900"/>
            <a:r>
              <a:rPr lang="en-US" dirty="0" smtClean="0">
                <a:solidFill>
                  <a:srgbClr val="FFFFFF"/>
                </a:solidFill>
              </a:rPr>
              <a:t>10. One </a:t>
            </a:r>
            <a:r>
              <a:rPr lang="en-US" dirty="0" smtClean="0">
                <a:solidFill>
                  <a:srgbClr val="FFFFFF"/>
                </a:solidFill>
              </a:rPr>
              <a:t>state emerges victorious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</a:p>
          <a:p>
            <a:pPr marL="342900" indent="-342900"/>
            <a:endParaRPr lang="en-US" baseline="30000" dirty="0" smtClean="0">
              <a:solidFill>
                <a:srgbClr val="FFFFFF"/>
              </a:solidFill>
            </a:endParaRPr>
          </a:p>
          <a:p>
            <a:pPr marL="342900" indent="-342900"/>
            <a:r>
              <a:rPr lang="en-US" dirty="0" smtClean="0">
                <a:solidFill>
                  <a:srgbClr val="FFFFFF"/>
                </a:solidFill>
              </a:rPr>
              <a:t>11. The </a:t>
            </a:r>
            <a:r>
              <a:rPr lang="en-US" dirty="0" smtClean="0">
                <a:solidFill>
                  <a:srgbClr val="FFFFFF"/>
                </a:solidFill>
              </a:rPr>
              <a:t>state starts a new empire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</a:p>
          <a:p>
            <a:pPr marL="342900" indent="-342900"/>
            <a:endParaRPr lang="en-US" baseline="30000" dirty="0" smtClean="0">
              <a:solidFill>
                <a:srgbClr val="FFFFFF"/>
              </a:solidFill>
            </a:endParaRPr>
          </a:p>
          <a:p>
            <a:pPr marL="342900" indent="-342900"/>
            <a:r>
              <a:rPr lang="en-US" dirty="0" smtClean="0">
                <a:solidFill>
                  <a:srgbClr val="FFFFFF"/>
                </a:solidFill>
              </a:rPr>
              <a:t>12. The </a:t>
            </a:r>
            <a:r>
              <a:rPr lang="en-US" dirty="0" smtClean="0">
                <a:solidFill>
                  <a:srgbClr val="FFFFFF"/>
                </a:solidFill>
              </a:rPr>
              <a:t>empire gains the Mandate of </a:t>
            </a:r>
            <a:r>
              <a:rPr lang="en-US" dirty="0" smtClean="0">
                <a:solidFill>
                  <a:srgbClr val="FFFFFF"/>
                </a:solidFill>
              </a:rPr>
              <a:t>Heaven</a:t>
            </a:r>
          </a:p>
          <a:p>
            <a:pPr marL="342900" indent="-342900"/>
            <a:endParaRPr lang="en-US" sz="195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EARLY PEOPLE OF CHINA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smtClean="0"/>
              <a:t>Nomadic at first</a:t>
            </a:r>
          </a:p>
          <a:p>
            <a:r>
              <a:rPr lang="en-US" sz="3600" smtClean="0"/>
              <a:t>Settled near rivers</a:t>
            </a:r>
          </a:p>
          <a:p>
            <a:r>
              <a:rPr lang="en-US" sz="3600" smtClean="0"/>
              <a:t>Earliest civilization:</a:t>
            </a:r>
          </a:p>
          <a:p>
            <a:pPr lvl="1"/>
            <a:r>
              <a:rPr lang="en-US" sz="3600" smtClean="0"/>
              <a:t>SHANG DYNASTY 1650 – 1027 B.C.</a:t>
            </a:r>
          </a:p>
        </p:txBody>
      </p:sp>
      <p:pic>
        <p:nvPicPr>
          <p:cNvPr id="6148" name="Content Placeholder 4" descr="shang as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95800" y="1600200"/>
            <a:ext cx="4168775" cy="3751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SHANG CIVILIZATION</a:t>
            </a:r>
          </a:p>
        </p:txBody>
      </p:sp>
      <p:sp>
        <p:nvSpPr>
          <p:cNvPr id="7171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KINGS </a:t>
            </a:r>
          </a:p>
          <a:p>
            <a:pPr lvl="1"/>
            <a:r>
              <a:rPr lang="en-US" dirty="0" smtClean="0"/>
              <a:t>DYNASTIC RULE</a:t>
            </a:r>
          </a:p>
          <a:p>
            <a:r>
              <a:rPr lang="en-US" dirty="0" smtClean="0"/>
              <a:t>Noble Warriors</a:t>
            </a:r>
          </a:p>
          <a:p>
            <a:pPr lvl="1"/>
            <a:r>
              <a:rPr lang="en-US" dirty="0" smtClean="0"/>
              <a:t>Owned land</a:t>
            </a:r>
          </a:p>
          <a:p>
            <a:r>
              <a:rPr lang="en-US" dirty="0" smtClean="0"/>
              <a:t>Artisans</a:t>
            </a:r>
          </a:p>
          <a:p>
            <a:pPr lvl="1"/>
            <a:r>
              <a:rPr lang="en-US" dirty="0" smtClean="0"/>
              <a:t>Made goods</a:t>
            </a:r>
          </a:p>
          <a:p>
            <a:r>
              <a:rPr lang="en-US" dirty="0" smtClean="0"/>
              <a:t>Merchants</a:t>
            </a:r>
          </a:p>
          <a:p>
            <a:pPr lvl="1"/>
            <a:r>
              <a:rPr lang="en-US" dirty="0" smtClean="0"/>
              <a:t>Sold goods</a:t>
            </a:r>
          </a:p>
          <a:p>
            <a:r>
              <a:rPr lang="en-US" dirty="0" smtClean="0"/>
              <a:t>Peasants</a:t>
            </a:r>
          </a:p>
          <a:p>
            <a:pPr lvl="1"/>
            <a:r>
              <a:rPr lang="en-US" dirty="0" smtClean="0"/>
              <a:t>Worked the land</a:t>
            </a:r>
          </a:p>
        </p:txBody>
      </p:sp>
      <p:pic>
        <p:nvPicPr>
          <p:cNvPr id="7172" name="Picture 3" descr="C:\Documents and Settings\dmacr0617\Local Settings\Temporary Internet Files\Content.IE5\V84XQ05W\MCj0404707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057400"/>
            <a:ext cx="386715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DYNASTIC RULE IN ANCIENT CHINA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419600" cy="5029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Shang Dynasty </a:t>
            </a:r>
            <a:r>
              <a:rPr lang="en-US" sz="1600" dirty="0" smtClean="0"/>
              <a:t>(1650-1054BC)</a:t>
            </a:r>
            <a:endParaRPr lang="en-US" sz="1200" dirty="0" smtClean="0"/>
          </a:p>
          <a:p>
            <a:pPr lvl="1" eaLnBrk="1" hangingPunct="1"/>
            <a:r>
              <a:rPr lang="en-US" sz="2000" dirty="0" smtClean="0"/>
              <a:t>Early  writing</a:t>
            </a:r>
          </a:p>
          <a:p>
            <a:pPr lvl="1" eaLnBrk="1" hangingPunct="1"/>
            <a:r>
              <a:rPr lang="en-US" sz="2000" dirty="0" smtClean="0"/>
              <a:t>Practiced human sacrifice </a:t>
            </a:r>
          </a:p>
          <a:p>
            <a:pPr lvl="1" eaLnBrk="1" hangingPunct="1"/>
            <a:r>
              <a:rPr lang="en-US" sz="2000" dirty="0" smtClean="0"/>
              <a:t>Prayed to nature and ancestors</a:t>
            </a:r>
          </a:p>
          <a:p>
            <a:pPr lvl="1" eaLnBrk="1" hangingPunct="1">
              <a:buNone/>
            </a:pPr>
            <a:endParaRPr lang="en-US" sz="2000" dirty="0" smtClean="0"/>
          </a:p>
          <a:p>
            <a:pPr eaLnBrk="1" hangingPunct="1"/>
            <a:r>
              <a:rPr lang="en-US" dirty="0" smtClean="0"/>
              <a:t>Zhou Dynasty </a:t>
            </a:r>
            <a:r>
              <a:rPr lang="en-US" sz="2000" dirty="0" smtClean="0"/>
              <a:t>(1054-221 BC)</a:t>
            </a:r>
          </a:p>
          <a:p>
            <a:pPr lvl="1" eaLnBrk="1" hangingPunct="1"/>
            <a:r>
              <a:rPr lang="en-US" sz="2000" dirty="0" smtClean="0"/>
              <a:t>Controlled most of China after the Shang</a:t>
            </a:r>
          </a:p>
          <a:p>
            <a:pPr lvl="1" eaLnBrk="1" hangingPunct="1"/>
            <a:r>
              <a:rPr lang="en-US" sz="2000" dirty="0" smtClean="0"/>
              <a:t>Sacrificed statues </a:t>
            </a:r>
            <a:r>
              <a:rPr lang="en-US" sz="2000" u="sng" dirty="0" smtClean="0"/>
              <a:t>not</a:t>
            </a:r>
            <a:r>
              <a:rPr lang="en-US" sz="2000" dirty="0" smtClean="0"/>
              <a:t> humans</a:t>
            </a:r>
          </a:p>
          <a:p>
            <a:pPr lvl="1" eaLnBrk="1" hangingPunct="1"/>
            <a:r>
              <a:rPr lang="en-US" sz="2000" dirty="0" smtClean="0"/>
              <a:t>Also prayed to nature and ancestors</a:t>
            </a:r>
          </a:p>
          <a:p>
            <a:pPr lvl="1" eaLnBrk="1" hangingPunct="1"/>
            <a:r>
              <a:rPr lang="en-US" sz="2000" dirty="0" smtClean="0"/>
              <a:t>Development of idea of the Mandate of Heaven</a:t>
            </a:r>
          </a:p>
          <a:p>
            <a:pPr lvl="2" eaLnBrk="1" hangingPunct="1"/>
            <a:r>
              <a:rPr lang="en-US" sz="1600" dirty="0" smtClean="0"/>
              <a:t>Mandate = permission</a:t>
            </a:r>
          </a:p>
          <a:p>
            <a:pPr lvl="1" eaLnBrk="1" hangingPunct="1"/>
            <a:endParaRPr lang="en-US" sz="2000" dirty="0" smtClean="0"/>
          </a:p>
        </p:txBody>
      </p:sp>
      <p:pic>
        <p:nvPicPr>
          <p:cNvPr id="13316" name="Content Placeholder 8" descr="mandat2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05400" y="1676400"/>
            <a:ext cx="3714750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QIN DYNASTY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7048"/>
            <a:ext cx="5867400" cy="487375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Qin Dynasty </a:t>
            </a:r>
            <a:r>
              <a:rPr lang="en-US" sz="1800" dirty="0" smtClean="0"/>
              <a:t>(221-206 BC)</a:t>
            </a:r>
          </a:p>
          <a:p>
            <a:pPr lvl="1" eaLnBrk="1" hangingPunct="1"/>
            <a:r>
              <a:rPr lang="en-US" sz="2000" dirty="0" smtClean="0"/>
              <a:t>Begins with </a:t>
            </a:r>
            <a:r>
              <a:rPr lang="en-US" sz="2000" b="1" dirty="0" smtClean="0">
                <a:solidFill>
                  <a:srgbClr val="C00000"/>
                </a:solidFill>
              </a:rPr>
              <a:t>Shi Huang Di</a:t>
            </a:r>
          </a:p>
          <a:p>
            <a:pPr lvl="1" eaLnBrk="1" hangingPunct="1"/>
            <a:r>
              <a:rPr lang="en-US" sz="2000" dirty="0" smtClean="0"/>
              <a:t>Unified China</a:t>
            </a:r>
          </a:p>
          <a:p>
            <a:pPr lvl="1" eaLnBrk="1" hangingPunct="1"/>
            <a:r>
              <a:rPr lang="en-US" sz="2000" dirty="0" smtClean="0"/>
              <a:t>Strict Legalism</a:t>
            </a:r>
          </a:p>
          <a:p>
            <a:pPr lvl="1" eaLnBrk="1" hangingPunct="1"/>
            <a:r>
              <a:rPr lang="en-US" sz="2000" dirty="0" smtClean="0"/>
              <a:t>Punishments for crimes were severe and often deadly</a:t>
            </a:r>
            <a:endParaRPr lang="en-US" sz="1600" dirty="0" smtClean="0"/>
          </a:p>
          <a:p>
            <a:pPr lvl="1" eaLnBrk="1" hangingPunct="1"/>
            <a:r>
              <a:rPr lang="en-US" sz="2000" dirty="0" smtClean="0"/>
              <a:t>Started GREAT WALL</a:t>
            </a:r>
          </a:p>
          <a:p>
            <a:pPr lvl="1" eaLnBrk="1" hangingPunct="1"/>
            <a:r>
              <a:rPr lang="en-US" sz="2000" dirty="0" smtClean="0"/>
              <a:t>Tomb of Shi Huang Di</a:t>
            </a:r>
          </a:p>
          <a:p>
            <a:pPr lvl="1" eaLnBrk="1" hangingPunct="1"/>
            <a:r>
              <a:rPr lang="en-US" sz="2000" dirty="0" smtClean="0"/>
              <a:t>BURNED BOOKS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14340" name="Content Placeholder 4" descr="shi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305550" y="1570038"/>
            <a:ext cx="2838450" cy="4286250"/>
          </a:xfrm>
        </p:spPr>
      </p:pic>
      <p:cxnSp>
        <p:nvCxnSpPr>
          <p:cNvPr id="7" name="Straight Arrow Connector 6"/>
          <p:cNvCxnSpPr/>
          <p:nvPr/>
        </p:nvCxnSpPr>
        <p:spPr>
          <a:xfrm>
            <a:off x="4038600" y="2362200"/>
            <a:ext cx="21336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GREAT WALL OF CHINA</a:t>
            </a:r>
            <a:br>
              <a:rPr lang="en-US" dirty="0" smtClean="0"/>
            </a:br>
            <a:r>
              <a:rPr lang="en-US" dirty="0" smtClean="0"/>
              <a:t>QIN and HAN</a:t>
            </a:r>
          </a:p>
        </p:txBody>
      </p:sp>
      <p:pic>
        <p:nvPicPr>
          <p:cNvPr id="15363" name="Content Placeholder 8" descr="GreatWallofQinDynasty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447800"/>
            <a:ext cx="3111500" cy="2619375"/>
          </a:xfrm>
        </p:spPr>
      </p:pic>
      <p:pic>
        <p:nvPicPr>
          <p:cNvPr id="15364" name="Picture 9" descr="GreatWallOfHanDynast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810000"/>
            <a:ext cx="5903913" cy="255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GREAT WALL OF CHINA</a:t>
            </a:r>
          </a:p>
        </p:txBody>
      </p:sp>
      <p:pic>
        <p:nvPicPr>
          <p:cNvPr id="16387" name="Content Placeholder 3" descr="800px-Chinese_Wall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05744" y="1527175"/>
            <a:ext cx="6096000" cy="4572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TOMB OF SHI HUANG DI</a:t>
            </a:r>
          </a:p>
        </p:txBody>
      </p:sp>
      <p:pic>
        <p:nvPicPr>
          <p:cNvPr id="17411" name="Content Placeholder 3" descr="800px-Terracotta_army_xia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05744" y="1527175"/>
            <a:ext cx="6096000" cy="4572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944562"/>
          </a:xfrm>
        </p:spPr>
        <p:txBody>
          <a:bodyPr>
            <a:normAutofit/>
          </a:bodyPr>
          <a:lstStyle/>
          <a:p>
            <a:r>
              <a:rPr lang="en-US" smtClean="0"/>
              <a:t>TERRACOTTA ARMY OF SHI HUANG DI</a:t>
            </a:r>
          </a:p>
        </p:txBody>
      </p:sp>
      <p:pic>
        <p:nvPicPr>
          <p:cNvPr id="18435" name="Content Placeholder 3" descr="448px-Soldier_Hors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447800"/>
            <a:ext cx="3419475" cy="4572000"/>
          </a:xfrm>
        </p:spPr>
      </p:pic>
      <p:pic>
        <p:nvPicPr>
          <p:cNvPr id="18436" name="Picture 4" descr="Officer_Terrakottaarm%C3%A9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219200"/>
            <a:ext cx="21145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800px-Terracotta_pmorga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41910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Geography of China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8763000" cy="5334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200" dirty="0" smtClean="0"/>
              <a:t>North : GOBI DESERT</a:t>
            </a:r>
          </a:p>
          <a:p>
            <a:pPr eaLnBrk="1" hangingPunct="1"/>
            <a:r>
              <a:rPr lang="en-US" sz="3200" dirty="0" smtClean="0"/>
              <a:t>West: TAKLIMAKAN DESERT</a:t>
            </a:r>
          </a:p>
          <a:p>
            <a:pPr eaLnBrk="1" hangingPunct="1"/>
            <a:r>
              <a:rPr lang="en-US" sz="3200" dirty="0" smtClean="0"/>
              <a:t>East: YELLOW SEA</a:t>
            </a:r>
          </a:p>
          <a:p>
            <a:pPr lvl="1"/>
            <a:r>
              <a:rPr lang="en-US" dirty="0" smtClean="0"/>
              <a:t>Close to Japan and Korea= Influence</a:t>
            </a:r>
          </a:p>
          <a:p>
            <a:pPr eaLnBrk="1" hangingPunct="1"/>
            <a:r>
              <a:rPr lang="en-US" sz="3200" dirty="0" smtClean="0"/>
              <a:t>South: HIMALAYA MOUNTAINS</a:t>
            </a:r>
          </a:p>
          <a:p>
            <a:pPr lvl="1" eaLnBrk="1" hangingPunct="1"/>
            <a:r>
              <a:rPr lang="en-US" dirty="0" smtClean="0"/>
              <a:t>PROTECT and ISOLATE</a:t>
            </a:r>
          </a:p>
          <a:p>
            <a:pPr eaLnBrk="1" hangingPunct="1"/>
            <a:r>
              <a:rPr lang="en-US" sz="3200" dirty="0" smtClean="0"/>
              <a:t>RIVERS:  Yangtze and Huang He (Yellow)</a:t>
            </a:r>
          </a:p>
          <a:p>
            <a:pPr lvl="1"/>
            <a:r>
              <a:rPr lang="en-US" dirty="0" smtClean="0"/>
              <a:t>Huang He = River of Sorrows</a:t>
            </a:r>
          </a:p>
          <a:p>
            <a:pPr lvl="2"/>
            <a:r>
              <a:rPr lang="en-US" dirty="0" smtClean="0"/>
              <a:t>Historical significance:  evidence of NEOLITHIC civilizations found at Huang He</a:t>
            </a:r>
          </a:p>
          <a:p>
            <a:pPr lvl="2"/>
            <a:r>
              <a:rPr lang="en-US" dirty="0" smtClean="0"/>
              <a:t>Loess = fine yellow soil gives the river its color</a:t>
            </a:r>
          </a:p>
          <a:p>
            <a:pPr lvl="2"/>
            <a:r>
              <a:rPr lang="en-US" dirty="0" smtClean="0"/>
              <a:t>When the loess settles – the river overflows</a:t>
            </a:r>
          </a:p>
          <a:p>
            <a:pPr lvl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Fall of the QIN rise of the HAN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Civil war followed Qin dynasty’s end</a:t>
            </a:r>
          </a:p>
          <a:p>
            <a:r>
              <a:rPr lang="en-US" smtClean="0"/>
              <a:t>Liu Bang was first emperor of the HAN dynasty</a:t>
            </a:r>
          </a:p>
          <a:p>
            <a:r>
              <a:rPr lang="en-US" smtClean="0"/>
              <a:t>200 B.C. – A.D. 220 the HAN ruled China</a:t>
            </a:r>
          </a:p>
          <a:p>
            <a:endParaRPr lang="en-US" smtClean="0"/>
          </a:p>
        </p:txBody>
      </p:sp>
      <p:pic>
        <p:nvPicPr>
          <p:cNvPr id="20484" name="Picture 3" descr="800px-Han_ma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429000"/>
            <a:ext cx="4876800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 Dynasty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330952"/>
          </a:xfrm>
        </p:spPr>
        <p:txBody>
          <a:bodyPr/>
          <a:lstStyle/>
          <a:p>
            <a:r>
              <a:rPr lang="en-US" dirty="0" smtClean="0"/>
              <a:t>Han Dynasty </a:t>
            </a:r>
            <a:r>
              <a:rPr lang="en-US" sz="1800" dirty="0" smtClean="0"/>
              <a:t>(206 BC-220 AD)</a:t>
            </a:r>
          </a:p>
          <a:p>
            <a:pPr lvl="1"/>
            <a:r>
              <a:rPr lang="en-US" sz="2000" dirty="0" smtClean="0"/>
              <a:t>Eliminated strict policies of Shi Huang Di</a:t>
            </a:r>
          </a:p>
          <a:p>
            <a:pPr lvl="1"/>
            <a:r>
              <a:rPr lang="en-US" sz="2000" dirty="0" smtClean="0"/>
              <a:t>Civil service examination allowed people to work in government</a:t>
            </a:r>
          </a:p>
          <a:p>
            <a:pPr lvl="1"/>
            <a:r>
              <a:rPr lang="en-US" sz="2000" dirty="0" smtClean="0"/>
              <a:t>Established SILK ROAD= communication </a:t>
            </a:r>
          </a:p>
          <a:p>
            <a:pPr lvl="2"/>
            <a:r>
              <a:rPr lang="en-US" sz="1800" dirty="0" smtClean="0"/>
              <a:t>Silk Road- exchange of goods and culture (Buddhism); Cultural Diffusion</a:t>
            </a:r>
          </a:p>
          <a:p>
            <a:pPr lvl="1"/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endParaRPr lang="en-US" dirty="0"/>
          </a:p>
        </p:txBody>
      </p:sp>
      <p:pic>
        <p:nvPicPr>
          <p:cNvPr id="2052" name="Picture 4" descr="http://www.chinahighlights.com/image/map/ancient/ancient-silk-road-map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399" y="3657600"/>
            <a:ext cx="5202025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10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113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TANG DYNASTY</a:t>
            </a:r>
            <a:br>
              <a:rPr lang="en-US" dirty="0" smtClean="0"/>
            </a:br>
            <a:r>
              <a:rPr lang="en-US" dirty="0" smtClean="0"/>
              <a:t>GOLDEN AGE</a:t>
            </a:r>
          </a:p>
        </p:txBody>
      </p:sp>
      <p:sp>
        <p:nvSpPr>
          <p:cNvPr id="21508" name="Content Placeholder 11"/>
          <p:cNvSpPr>
            <a:spLocks noGrp="1"/>
          </p:cNvSpPr>
          <p:nvPr>
            <p:ph sz="half" idx="1"/>
          </p:nvPr>
        </p:nvSpPr>
        <p:spPr>
          <a:xfrm>
            <a:off x="381000" y="3810000"/>
            <a:ext cx="4114800" cy="2514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TANG DYNASTY </a:t>
            </a:r>
            <a:r>
              <a:rPr lang="en-US" sz="1600" dirty="0" smtClean="0"/>
              <a:t>(618-907 AD)</a:t>
            </a:r>
            <a:endParaRPr lang="en-US" sz="1800" dirty="0" smtClean="0"/>
          </a:p>
          <a:p>
            <a:pPr lvl="1" eaLnBrk="1" hangingPunct="1"/>
            <a:r>
              <a:rPr lang="en-US" sz="1800" dirty="0" smtClean="0"/>
              <a:t>Followed Confucianism</a:t>
            </a:r>
          </a:p>
          <a:p>
            <a:pPr lvl="1" eaLnBrk="1" hangingPunct="1"/>
            <a:r>
              <a:rPr lang="en-US" sz="1800" dirty="0" smtClean="0"/>
              <a:t>Civil Service Exams</a:t>
            </a:r>
          </a:p>
          <a:p>
            <a:pPr lvl="1" eaLnBrk="1" hangingPunct="1"/>
            <a:r>
              <a:rPr lang="en-US" sz="1800" dirty="0" smtClean="0"/>
              <a:t>Made neighboring countries tributary states</a:t>
            </a:r>
          </a:p>
          <a:p>
            <a:pPr lvl="1" eaLnBrk="1" hangingPunct="1"/>
            <a:r>
              <a:rPr lang="en-US" sz="1800" dirty="0" smtClean="0"/>
              <a:t>Gunpowder, block printing, smallpox vaccine</a:t>
            </a:r>
            <a:endParaRPr lang="en-US" sz="1200" dirty="0" smtClean="0"/>
          </a:p>
          <a:p>
            <a:pPr lvl="1" eaLnBrk="1" hangingPunct="1">
              <a:buFont typeface="Arial" charset="0"/>
              <a:buNone/>
            </a:pPr>
            <a:endParaRPr lang="en-US" sz="18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00600" y="1447800"/>
            <a:ext cx="4038600" cy="46817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EMPRESS WU ZHAO created a bureaucracy, and organized the government</a:t>
            </a:r>
          </a:p>
          <a:p>
            <a:r>
              <a:rPr lang="en-US" dirty="0" smtClean="0"/>
              <a:t>Land reform gave peasants land</a:t>
            </a:r>
          </a:p>
          <a:p>
            <a:r>
              <a:rPr lang="en-US" dirty="0" smtClean="0"/>
              <a:t>Transportation &amp; trade increased</a:t>
            </a:r>
          </a:p>
          <a:p>
            <a:r>
              <a:rPr lang="en-US" dirty="0" smtClean="0"/>
              <a:t>Corruption in government, high taxes and natural disasters</a:t>
            </a:r>
          </a:p>
          <a:p>
            <a:endParaRPr lang="en-US" dirty="0"/>
          </a:p>
        </p:txBody>
      </p:sp>
      <p:pic>
        <p:nvPicPr>
          <p:cNvPr id="6" name="Content Placeholder 14" descr="A_Tang_Dynasty_Empress_Wu_Zeti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1902443" cy="236884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2362200" y="1905000"/>
            <a:ext cx="25146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9875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SONG DYNASTY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111752" cy="5257800"/>
          </a:xfrm>
        </p:spPr>
        <p:txBody>
          <a:bodyPr>
            <a:normAutofit fontScale="62500" lnSpcReduction="20000"/>
          </a:bodyPr>
          <a:lstStyle/>
          <a:p>
            <a:r>
              <a:rPr lang="en-US" sz="2900" dirty="0" smtClean="0"/>
              <a:t>UNITED by ZHAO KUANGYIN a general </a:t>
            </a:r>
          </a:p>
          <a:p>
            <a:pPr>
              <a:buNone/>
            </a:pPr>
            <a:endParaRPr lang="en-US" sz="2900" dirty="0" smtClean="0"/>
          </a:p>
          <a:p>
            <a:r>
              <a:rPr lang="en-US" sz="2900" dirty="0" smtClean="0"/>
              <a:t>Controlled less land than the TANG</a:t>
            </a:r>
          </a:p>
          <a:p>
            <a:pPr>
              <a:buNone/>
            </a:pPr>
            <a:endParaRPr lang="en-US" sz="2900" dirty="0" smtClean="0"/>
          </a:p>
          <a:p>
            <a:r>
              <a:rPr lang="en-US" sz="2900" dirty="0" smtClean="0"/>
              <a:t>Surplus led to wealth which allowed people to make ART!- GOLDEN AGE</a:t>
            </a:r>
          </a:p>
          <a:p>
            <a:pPr>
              <a:buNone/>
            </a:pPr>
            <a:endParaRPr lang="en-US" sz="2900" dirty="0" smtClean="0"/>
          </a:p>
          <a:p>
            <a:r>
              <a:rPr lang="en-US" sz="2900" dirty="0" smtClean="0"/>
              <a:t>FOOTBINDING also became popular</a:t>
            </a:r>
          </a:p>
          <a:p>
            <a:pPr>
              <a:buNone/>
            </a:pPr>
            <a:endParaRPr lang="en-US" sz="2900" dirty="0" smtClean="0"/>
          </a:p>
          <a:p>
            <a:r>
              <a:rPr lang="en-US" sz="2900" dirty="0" smtClean="0"/>
              <a:t>SONG DYNASTY (907-1215 AD)</a:t>
            </a:r>
          </a:p>
          <a:p>
            <a:pPr lvl="1"/>
            <a:r>
              <a:rPr lang="en-US" sz="2900" dirty="0" smtClean="0"/>
              <a:t>Followed Confucianism</a:t>
            </a:r>
          </a:p>
          <a:p>
            <a:pPr lvl="1"/>
            <a:r>
              <a:rPr lang="en-US" sz="2900" dirty="0" smtClean="0"/>
              <a:t>Land reform</a:t>
            </a:r>
          </a:p>
          <a:p>
            <a:pPr lvl="1"/>
            <a:r>
              <a:rPr lang="en-US" sz="2900" dirty="0" smtClean="0"/>
              <a:t>Expansion of trade</a:t>
            </a:r>
          </a:p>
          <a:p>
            <a:pPr lvl="1"/>
            <a:r>
              <a:rPr lang="en-US" sz="2900" dirty="0" smtClean="0"/>
              <a:t>Strict social order</a:t>
            </a:r>
          </a:p>
          <a:p>
            <a:pPr lvl="1"/>
            <a:r>
              <a:rPr lang="en-US" sz="2900" dirty="0" smtClean="0"/>
              <a:t>Developed moveable type</a:t>
            </a:r>
          </a:p>
          <a:p>
            <a:endParaRPr lang="en-US" dirty="0" smtClean="0"/>
          </a:p>
          <a:p>
            <a:pPr lvl="1"/>
            <a:endParaRPr lang="en-US" sz="18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classtriangle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59979" y="457200"/>
            <a:ext cx="2784021" cy="3248025"/>
          </a:xfrm>
        </p:spPr>
      </p:pic>
      <p:pic>
        <p:nvPicPr>
          <p:cNvPr id="6" name="Content Placeholder 6" descr="footbindin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733800"/>
            <a:ext cx="3236598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MONGOLS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 century Mongols invaded China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KUBLAI KHAN  (grandson of Genghis Khan) became the next ruler of China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Adopted the name </a:t>
            </a:r>
            <a:r>
              <a:rPr lang="en-US" dirty="0" smtClean="0">
                <a:solidFill>
                  <a:srgbClr val="C00000"/>
                </a:solidFill>
              </a:rPr>
              <a:t>YUAN</a:t>
            </a:r>
            <a:r>
              <a:rPr lang="en-US" dirty="0" smtClean="0"/>
              <a:t> DYNASTY (1279- 1368)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1254: Marco Polo</a:t>
            </a:r>
          </a:p>
          <a:p>
            <a:pPr lvl="1"/>
            <a:r>
              <a:rPr lang="en-US" dirty="0" smtClean="0"/>
              <a:t>sent on government missions throughout China 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24580" name="Content Placeholder 4" descr="mongol passport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86400" y="1447800"/>
            <a:ext cx="2495550" cy="47721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MONGOL EMPIRE </a:t>
            </a:r>
          </a:p>
        </p:txBody>
      </p:sp>
      <p:pic>
        <p:nvPicPr>
          <p:cNvPr id="26627" name="Content Placeholder 3" descr="mongol empire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33400" y="1676400"/>
            <a:ext cx="7895207" cy="44196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End of the YUAN 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At its height, Yuan Dynasty controlled an area FOUR times larger than the Roman Empire </a:t>
            </a:r>
          </a:p>
          <a:p>
            <a:pPr lvl="1"/>
            <a:r>
              <a:rPr lang="en-US" dirty="0" smtClean="0"/>
              <a:t>Superior Military led to expansion</a:t>
            </a:r>
          </a:p>
          <a:p>
            <a:pPr lvl="1"/>
            <a:r>
              <a:rPr lang="en-US" dirty="0" smtClean="0"/>
              <a:t>Increased trade and travel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Under Kublai Khan, Mongols and the Chinese were divided by occupation and social status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After Kublai Khan’s death  - the Yuan declined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1368: MING DYNASTY takes over</a:t>
            </a:r>
          </a:p>
          <a:p>
            <a:pPr algn="ctr">
              <a:buFont typeface="Arial" charset="0"/>
              <a:buNone/>
            </a:pPr>
            <a:r>
              <a:rPr lang="en-US" dirty="0" smtClean="0">
                <a:solidFill>
                  <a:srgbClr val="0000FF"/>
                </a:solidFill>
              </a:rPr>
              <a:t>MING = BRILLIANT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MING DYNASTY AND ZHENG 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Ming Dynasty (1368-1644)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Confucianism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Porcelain and art developed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1405-1433: ZHENG HE </a:t>
            </a:r>
          </a:p>
          <a:p>
            <a:pPr lvl="1"/>
            <a:r>
              <a:rPr lang="en-US" dirty="0" smtClean="0"/>
              <a:t>sailed along coasts of Southeast Asia, India and East Africa where he spread Chinese culture</a:t>
            </a:r>
          </a:p>
          <a:p>
            <a:pPr lvl="1"/>
            <a:r>
              <a:rPr lang="en-US" dirty="0" smtClean="0"/>
              <a:t>Advance in technology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ANCIENT CHINESE: ETHNOCENTRIC PEOPLES		 </a:t>
            </a:r>
          </a:p>
        </p:txBody>
      </p:sp>
      <p:pic>
        <p:nvPicPr>
          <p:cNvPr id="27652" name="Picture 5" descr="mingvas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752600"/>
            <a:ext cx="145142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flipV="1">
            <a:off x="4876800" y="27432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MANCHU DYNASTY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2672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1644-1912: Manchuria   (NE of Great Wall)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Took name of QING for their dynasty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Marked by </a:t>
            </a:r>
            <a:r>
              <a:rPr lang="en-US" u="sng" dirty="0" smtClean="0"/>
              <a:t>isolationism</a:t>
            </a:r>
            <a:r>
              <a:rPr lang="en-US" dirty="0" smtClean="0"/>
              <a:t> until Dutch then British arrived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Dutch traded w/Manchu successfully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British refused to “</a:t>
            </a:r>
            <a:r>
              <a:rPr lang="en-US" dirty="0" err="1" smtClean="0"/>
              <a:t>kow</a:t>
            </a:r>
            <a:r>
              <a:rPr lang="en-US" dirty="0" smtClean="0"/>
              <a:t> tow” to Emperor</a:t>
            </a:r>
          </a:p>
        </p:txBody>
      </p:sp>
      <p:pic>
        <p:nvPicPr>
          <p:cNvPr id="28676" name="Content Placeholder 4" descr="379px-Kowtow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41314" y="1371600"/>
            <a:ext cx="2957172" cy="4681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OPIUM WARS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1835 opium was used for non-medicinal purpose….</a:t>
            </a:r>
          </a:p>
          <a:p>
            <a:r>
              <a:rPr lang="en-US" dirty="0" smtClean="0"/>
              <a:t>1839 war breaks</a:t>
            </a:r>
          </a:p>
          <a:p>
            <a:pPr lvl="1"/>
            <a:r>
              <a:rPr lang="en-US" dirty="0" smtClean="0"/>
              <a:t>China vs. Britain</a:t>
            </a:r>
          </a:p>
          <a:p>
            <a:pPr lvl="1"/>
            <a:r>
              <a:rPr lang="en-US" dirty="0" smtClean="0"/>
              <a:t>Old ships vs. new ships</a:t>
            </a:r>
          </a:p>
          <a:p>
            <a:pPr lvl="1"/>
            <a:r>
              <a:rPr lang="en-US" dirty="0" smtClean="0"/>
              <a:t>Losers vs. winners</a:t>
            </a:r>
          </a:p>
          <a:p>
            <a:pPr lvl="1">
              <a:buFont typeface="Arial" charset="0"/>
              <a:buNone/>
            </a:pPr>
            <a:r>
              <a:rPr lang="en-US" dirty="0" smtClean="0"/>
              <a:t>RESULT:  unequal treaties, granting extraterritoriality, sphere of influence</a:t>
            </a:r>
          </a:p>
          <a:p>
            <a:pPr lvl="1">
              <a:buFont typeface="Arial" charset="0"/>
              <a:buNone/>
            </a:pPr>
            <a:r>
              <a:rPr lang="en-US" dirty="0" smtClean="0"/>
              <a:t>TREATY OF  NANJING : HONG KONG TO Great Britain</a:t>
            </a:r>
          </a:p>
          <a:p>
            <a:pPr lvl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29700" name="Content Placeholder 4" descr="OpiumAddiction.pn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038600" y="1981200"/>
            <a:ext cx="4535488" cy="1908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Geography of China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Scarce Arable (Farmable) Land</a:t>
            </a:r>
          </a:p>
          <a:p>
            <a:pPr lvl="1"/>
            <a:r>
              <a:rPr lang="en-US" dirty="0" smtClean="0"/>
              <a:t>High production of Rice and Grain</a:t>
            </a:r>
          </a:p>
          <a:p>
            <a:pPr lvl="1"/>
            <a:r>
              <a:rPr lang="en-US" dirty="0" smtClean="0"/>
              <a:t>Irrigation Systems</a:t>
            </a:r>
          </a:p>
          <a:p>
            <a:pPr lvl="1"/>
            <a:r>
              <a:rPr lang="en-US" dirty="0" smtClean="0"/>
              <a:t>Innovative Farming</a:t>
            </a:r>
          </a:p>
          <a:p>
            <a:pPr lvl="1"/>
            <a:endParaRPr lang="en-US" dirty="0" smtClean="0"/>
          </a:p>
        </p:txBody>
      </p:sp>
      <p:pic>
        <p:nvPicPr>
          <p:cNvPr id="4098" name="Picture 2" descr="http://jbsclassroom.com/Documents/china%20physical%20map%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2667000"/>
            <a:ext cx="47625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NATIONALISM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1800s: TAIPING REBELLION</a:t>
            </a:r>
          </a:p>
          <a:p>
            <a:pPr lvl="1"/>
            <a:r>
              <a:rPr lang="en-US" dirty="0" smtClean="0"/>
              <a:t>People angry that Manchu do not kick out foreigners</a:t>
            </a:r>
          </a:p>
          <a:p>
            <a:pPr lvl="1"/>
            <a:r>
              <a:rPr lang="en-US" dirty="0" smtClean="0"/>
              <a:t>Means “great peace”</a:t>
            </a:r>
          </a:p>
          <a:p>
            <a:r>
              <a:rPr lang="en-US" dirty="0" smtClean="0"/>
              <a:t>Late 19</a:t>
            </a:r>
            <a:r>
              <a:rPr lang="en-US" baseline="30000" dirty="0" smtClean="0"/>
              <a:t>th</a:t>
            </a:r>
            <a:r>
              <a:rPr lang="en-US" dirty="0" smtClean="0"/>
              <a:t> century: </a:t>
            </a:r>
          </a:p>
          <a:p>
            <a:pPr lvl="1"/>
            <a:r>
              <a:rPr lang="en-US" dirty="0" smtClean="0"/>
              <a:t>Spheres of influence </a:t>
            </a:r>
          </a:p>
          <a:p>
            <a:pPr lvl="1"/>
            <a:r>
              <a:rPr lang="en-US" dirty="0" smtClean="0"/>
              <a:t>European nations and Japan held exclusive trading rights</a:t>
            </a:r>
          </a:p>
          <a:p>
            <a:pPr lvl="1"/>
            <a:r>
              <a:rPr lang="en-US" dirty="0" smtClean="0"/>
              <a:t>US declares Open Door Policy </a:t>
            </a:r>
          </a:p>
          <a:p>
            <a:r>
              <a:rPr lang="en-US" dirty="0" smtClean="0"/>
              <a:t>1899:  BOXER REBELLION</a:t>
            </a:r>
          </a:p>
          <a:p>
            <a:pPr lvl="1"/>
            <a:r>
              <a:rPr lang="en-US" dirty="0" smtClean="0"/>
              <a:t>Rebelled against Open Door Policy and foreign influence</a:t>
            </a:r>
          </a:p>
          <a:p>
            <a:pPr lvl="1"/>
            <a:r>
              <a:rPr lang="en-US" dirty="0" smtClean="0"/>
              <a:t>“Death to the foreign devils”</a:t>
            </a:r>
          </a:p>
          <a:p>
            <a:pPr lvl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30724" name="Content Placeholder 4" descr="boxer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7543800" y="1371600"/>
            <a:ext cx="1413565" cy="152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NATIONALISTS VS. COMMUNISTS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NATIONALISTS</a:t>
            </a:r>
          </a:p>
          <a:p>
            <a:r>
              <a:rPr lang="en-US" i="1" dirty="0" smtClean="0"/>
              <a:t>KUOMINTANG</a:t>
            </a:r>
            <a:r>
              <a:rPr lang="en-US" dirty="0" smtClean="0"/>
              <a:t>	</a:t>
            </a:r>
          </a:p>
          <a:p>
            <a:r>
              <a:rPr lang="en-US" dirty="0" smtClean="0"/>
              <a:t>1911 dynastic rule ends</a:t>
            </a:r>
          </a:p>
          <a:p>
            <a:r>
              <a:rPr lang="en-US" dirty="0" smtClean="0"/>
              <a:t>Civil war breaks out</a:t>
            </a:r>
          </a:p>
          <a:p>
            <a:r>
              <a:rPr lang="en-US" dirty="0" smtClean="0"/>
              <a:t>Nationalists try to unify China : SUN YAT SEN</a:t>
            </a:r>
          </a:p>
          <a:p>
            <a:r>
              <a:rPr lang="en-US" dirty="0" smtClean="0"/>
              <a:t>JIANG JIESHI takes over Nationalist cause after Sun’s death</a:t>
            </a:r>
          </a:p>
          <a:p>
            <a:r>
              <a:rPr lang="en-US" dirty="0" smtClean="0"/>
              <a:t>Will fight with Mao</a:t>
            </a:r>
          </a:p>
          <a:p>
            <a:r>
              <a:rPr lang="en-US" dirty="0" smtClean="0"/>
              <a:t>LOSER: flees to Taiwan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174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COMMUNISTS</a:t>
            </a:r>
          </a:p>
          <a:p>
            <a:pPr lvl="1"/>
            <a:r>
              <a:rPr lang="en-US" dirty="0" smtClean="0"/>
              <a:t>Group: Marx, Confucius</a:t>
            </a:r>
          </a:p>
          <a:p>
            <a:r>
              <a:rPr lang="en-US" dirty="0" smtClean="0"/>
              <a:t>Led by MAO ZE DONG</a:t>
            </a:r>
          </a:p>
          <a:p>
            <a:r>
              <a:rPr lang="en-US" dirty="0" smtClean="0"/>
              <a:t>LONG MARCH 6,000 miles long under fire by the Kuomintang</a:t>
            </a:r>
          </a:p>
          <a:p>
            <a:r>
              <a:rPr lang="en-US" dirty="0" smtClean="0"/>
              <a:t>Peasant Support b/c land reform</a:t>
            </a:r>
          </a:p>
          <a:p>
            <a:r>
              <a:rPr lang="en-US" dirty="0" smtClean="0"/>
              <a:t>1949 MAO controls CHINA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31749" name="Picture 4" descr="tr00510_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304800"/>
            <a:ext cx="6858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MAO  ZEDONG</a:t>
            </a:r>
          </a:p>
        </p:txBody>
      </p:sp>
      <p:sp>
        <p:nvSpPr>
          <p:cNvPr id="32771" name="Content Placeholder 5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610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GREAT LEAP FORWARD</a:t>
            </a:r>
          </a:p>
          <a:p>
            <a:pPr lvl="1"/>
            <a:r>
              <a:rPr lang="en-US" dirty="0" smtClean="0"/>
              <a:t>Collectivization</a:t>
            </a:r>
          </a:p>
          <a:p>
            <a:pPr lvl="1"/>
            <a:r>
              <a:rPr lang="en-US" dirty="0" smtClean="0"/>
              <a:t>Creation of COMMUNES</a:t>
            </a:r>
          </a:p>
          <a:p>
            <a:pPr lvl="1"/>
            <a:r>
              <a:rPr lang="en-US" dirty="0" smtClean="0"/>
              <a:t>Increased standard of living </a:t>
            </a:r>
          </a:p>
          <a:p>
            <a:pPr lvl="1"/>
            <a:r>
              <a:rPr lang="en-US" dirty="0" smtClean="0"/>
              <a:t>Decline of traditional family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LITTLE RED BOOK</a:t>
            </a:r>
          </a:p>
          <a:p>
            <a:pPr lvl="1"/>
            <a:r>
              <a:rPr lang="en-US" dirty="0" smtClean="0"/>
              <a:t>Guide to Mao’s Communist China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CULTURAL REVOLUTION</a:t>
            </a:r>
          </a:p>
          <a:p>
            <a:pPr lvl="1"/>
            <a:r>
              <a:rPr lang="en-US" dirty="0" smtClean="0"/>
              <a:t>Red Guards given power to carry out Mao’s wishes</a:t>
            </a:r>
          </a:p>
          <a:p>
            <a:pPr lvl="1"/>
            <a:r>
              <a:rPr lang="en-US" dirty="0" smtClean="0"/>
              <a:t>Eliminate Opposition</a:t>
            </a:r>
          </a:p>
          <a:p>
            <a:pPr lvl="1"/>
            <a:r>
              <a:rPr lang="en-US" dirty="0" smtClean="0"/>
              <a:t>Closed schools and ordered intellectuals to countryside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 1970’s to Present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8763000" cy="479755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Mao Succeeded by Deng Xiaoping (1978- 1992)</a:t>
            </a:r>
          </a:p>
          <a:p>
            <a:r>
              <a:rPr lang="en-US" dirty="0" smtClean="0"/>
              <a:t>Opened up slightly to the west</a:t>
            </a:r>
          </a:p>
          <a:p>
            <a:r>
              <a:rPr lang="en-US" dirty="0" smtClean="0"/>
              <a:t>Economic growth, flexibility, capitalism (free enterprise)</a:t>
            </a:r>
          </a:p>
          <a:p>
            <a:r>
              <a:rPr lang="en-US" dirty="0" smtClean="0"/>
              <a:t>Foreign investment encouraged</a:t>
            </a:r>
          </a:p>
          <a:p>
            <a:r>
              <a:rPr lang="en-US" dirty="0" smtClean="0"/>
              <a:t>Union with US to balance Soviet power (self-interest)</a:t>
            </a:r>
          </a:p>
          <a:p>
            <a:r>
              <a:rPr lang="en-US" dirty="0" smtClean="0"/>
              <a:t>Increased Trade</a:t>
            </a:r>
          </a:p>
          <a:p>
            <a:r>
              <a:rPr lang="en-US" dirty="0" smtClean="0"/>
              <a:t>FOUR MODERNIZATIONS</a:t>
            </a:r>
          </a:p>
          <a:p>
            <a:pPr lvl="1"/>
            <a:r>
              <a:rPr lang="en-US" dirty="0" smtClean="0"/>
              <a:t>Science and Technology</a:t>
            </a:r>
          </a:p>
          <a:p>
            <a:pPr lvl="1"/>
            <a:r>
              <a:rPr lang="en-US" dirty="0" smtClean="0"/>
              <a:t>Agriculture</a:t>
            </a:r>
          </a:p>
          <a:p>
            <a:pPr lvl="1"/>
            <a:r>
              <a:rPr lang="en-US" dirty="0" smtClean="0"/>
              <a:t>Industrialization</a:t>
            </a:r>
          </a:p>
          <a:p>
            <a:pPr lvl="1"/>
            <a:r>
              <a:rPr lang="en-US" dirty="0" smtClean="0"/>
              <a:t>Defense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Tiananmen Square Massacre (1989)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Influenced by Western Ideas</a:t>
            </a:r>
          </a:p>
          <a:p>
            <a:endParaRPr lang="en-US" dirty="0" smtClean="0"/>
          </a:p>
          <a:p>
            <a:r>
              <a:rPr lang="en-US" dirty="0" smtClean="0"/>
              <a:t>Introduced reforms</a:t>
            </a:r>
          </a:p>
          <a:p>
            <a:endParaRPr lang="en-US" dirty="0" smtClean="0"/>
          </a:p>
          <a:p>
            <a:r>
              <a:rPr lang="en-US" dirty="0" smtClean="0"/>
              <a:t>Result= restrictions of freedoms</a:t>
            </a:r>
            <a:endParaRPr lang="en-US" dirty="0"/>
          </a:p>
        </p:txBody>
      </p:sp>
      <p:pic>
        <p:nvPicPr>
          <p:cNvPr id="50178" name="Picture 2" descr="http://www.eyecatchypics.com/wp-content/uploads/2008/09/tiananmen-square-tank1-1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038600"/>
            <a:ext cx="3587750" cy="2631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ISSUES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POPULATION</a:t>
            </a:r>
          </a:p>
          <a:p>
            <a:pPr lvl="1"/>
            <a:r>
              <a:rPr lang="en-US" dirty="0" smtClean="0"/>
              <a:t>ONE CHILD POLICY</a:t>
            </a:r>
          </a:p>
          <a:p>
            <a:pPr lvl="1"/>
            <a:r>
              <a:rPr lang="en-US" dirty="0" smtClean="0"/>
              <a:t>CROWDED IN THE EAST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SLOW INTRODUCTION OF CAPTIALISM</a:t>
            </a:r>
          </a:p>
          <a:p>
            <a:r>
              <a:rPr lang="en-US" dirty="0" smtClean="0"/>
              <a:t>ECONOMIC INTERDEPENDENCE AND CHINA</a:t>
            </a:r>
          </a:p>
          <a:p>
            <a:r>
              <a:rPr lang="en-US" dirty="0" smtClean="0"/>
              <a:t>THE ISSUE OF TIBET</a:t>
            </a:r>
          </a:p>
        </p:txBody>
      </p:sp>
      <p:pic>
        <p:nvPicPr>
          <p:cNvPr id="4" name="Picture 2" descr="http://jbsclassroom.com/Documents/china%20physical%20map%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676399"/>
            <a:ext cx="4191000" cy="3151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8" descr="ch-15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0"/>
            <a:ext cx="8601075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Early Culture</a:t>
            </a:r>
            <a:br>
              <a:rPr lang="en-US" dirty="0" smtClean="0"/>
            </a:br>
            <a:r>
              <a:rPr lang="en-US" dirty="0" smtClean="0"/>
              <a:t>(Traditional Early China)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8839200" cy="4949952"/>
          </a:xfrm>
        </p:spPr>
        <p:txBody>
          <a:bodyPr>
            <a:noAutofit/>
          </a:bodyPr>
          <a:lstStyle/>
          <a:p>
            <a:r>
              <a:rPr lang="en-US" sz="2800" dirty="0" smtClean="0"/>
              <a:t>Due to Geographic Isolation= rejection of other cultures (</a:t>
            </a:r>
            <a:r>
              <a:rPr lang="en-US" sz="2800" dirty="0" smtClean="0">
                <a:solidFill>
                  <a:srgbClr val="FF0000"/>
                </a:solidFill>
              </a:rPr>
              <a:t>ethnocentric</a:t>
            </a:r>
            <a:r>
              <a:rPr lang="en-US" sz="2800" dirty="0" smtClean="0"/>
              <a:t>)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Communication/Spread of Culture</a:t>
            </a:r>
          </a:p>
          <a:p>
            <a:pPr lvl="1"/>
            <a:r>
              <a:rPr lang="en-US" sz="2800" dirty="0" smtClean="0"/>
              <a:t>Written Form</a:t>
            </a:r>
          </a:p>
          <a:p>
            <a:pPr lvl="1"/>
            <a:r>
              <a:rPr lang="en-US" sz="2800" dirty="0" smtClean="0"/>
              <a:t>Family is Central</a:t>
            </a:r>
          </a:p>
          <a:p>
            <a:pPr lvl="2"/>
            <a:r>
              <a:rPr lang="en-US" sz="2800" dirty="0" smtClean="0"/>
              <a:t>Early History- learn traditions through family</a:t>
            </a:r>
          </a:p>
          <a:p>
            <a:pPr lvl="2"/>
            <a:r>
              <a:rPr lang="en-US" sz="2800" dirty="0" smtClean="0"/>
              <a:t>Learn Social Change through family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EARLY RELIGION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NATURE</a:t>
            </a:r>
          </a:p>
          <a:p>
            <a:pPr lvl="1"/>
            <a:r>
              <a:rPr lang="en-US" dirty="0" smtClean="0"/>
              <a:t>Many gods that related to the natural world around them</a:t>
            </a:r>
          </a:p>
          <a:p>
            <a:r>
              <a:rPr lang="en-US" dirty="0" smtClean="0"/>
              <a:t>ANCESTOR WORSHIP</a:t>
            </a:r>
          </a:p>
          <a:p>
            <a:pPr lvl="1"/>
            <a:r>
              <a:rPr lang="en-US" dirty="0" smtClean="0"/>
              <a:t>Those who had passed on before watched over you</a:t>
            </a:r>
          </a:p>
          <a:p>
            <a:r>
              <a:rPr lang="en-US" dirty="0" smtClean="0"/>
              <a:t>YIN and YANG</a:t>
            </a:r>
          </a:p>
          <a:p>
            <a:pPr lvl="1"/>
            <a:r>
              <a:rPr lang="en-US" dirty="0" smtClean="0"/>
              <a:t>Balance between:</a:t>
            </a:r>
          </a:p>
          <a:p>
            <a:pPr lvl="2"/>
            <a:r>
              <a:rPr lang="en-US" dirty="0" smtClean="0"/>
              <a:t>MALE and FEMALE</a:t>
            </a:r>
          </a:p>
          <a:p>
            <a:pPr lvl="2"/>
            <a:r>
              <a:rPr lang="en-US" dirty="0" smtClean="0"/>
              <a:t>DARK and LIGHT</a:t>
            </a:r>
          </a:p>
          <a:p>
            <a:pPr lvl="2">
              <a:buFont typeface="Arial" charset="0"/>
              <a:buNone/>
            </a:pPr>
            <a:endParaRPr lang="en-US" dirty="0" smtClean="0"/>
          </a:p>
        </p:txBody>
      </p:sp>
      <p:pic>
        <p:nvPicPr>
          <p:cNvPr id="8196" name="Picture 2" descr="C:\Documents and Settings\dmacr0617\Local Settings\Temporary Internet Files\Content.IE5\GRXGITQ7\MCBD07778_0000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057400"/>
            <a:ext cx="3460750" cy="33734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CHINESE SCHOOLS OF THOUGHT: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CONFUCIUS</a:t>
            </a:r>
            <a:r>
              <a:rPr lang="en-US" dirty="0" smtClean="0"/>
              <a:t> = Kong </a:t>
            </a:r>
            <a:r>
              <a:rPr lang="en-US" dirty="0" err="1" smtClean="0"/>
              <a:t>Fuzi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8839200" cy="48737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Born in the 6</a:t>
            </a:r>
            <a:r>
              <a:rPr lang="en-US" baseline="30000" dirty="0" smtClean="0"/>
              <a:t>th</a:t>
            </a:r>
            <a:r>
              <a:rPr lang="en-US" dirty="0" smtClean="0"/>
              <a:t> century BC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PEACE AND HARMONY</a:t>
            </a:r>
          </a:p>
          <a:p>
            <a:pPr lvl="1"/>
            <a:r>
              <a:rPr lang="en-US" dirty="0" smtClean="0"/>
              <a:t>Moral Conduct</a:t>
            </a:r>
          </a:p>
          <a:p>
            <a:pPr lvl="1"/>
            <a:r>
              <a:rPr lang="en-US" dirty="0" smtClean="0"/>
              <a:t>Importance of Culture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Famous for his ANALECTS</a:t>
            </a:r>
          </a:p>
          <a:p>
            <a:pPr lvl="1"/>
            <a:r>
              <a:rPr lang="en-US" dirty="0" smtClean="0"/>
              <a:t>Writings that were based on Confucius’ sayings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FIVE RELATIONSHIPS</a:t>
            </a:r>
          </a:p>
          <a:p>
            <a:pPr lvl="1"/>
            <a:r>
              <a:rPr lang="en-US" dirty="0" smtClean="0"/>
              <a:t>Father to son, elder brother to younger brother, husband to wife, ruler to subject, friend to friend</a:t>
            </a:r>
          </a:p>
          <a:p>
            <a:pPr lvl="1"/>
            <a:r>
              <a:rPr lang="en-US" dirty="0" smtClean="0"/>
              <a:t>Responsibility to family and society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CONFUCIANISM</a:t>
            </a:r>
          </a:p>
        </p:txBody>
      </p:sp>
      <p:sp>
        <p:nvSpPr>
          <p:cNvPr id="10243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FILIAL PIETY</a:t>
            </a:r>
          </a:p>
          <a:p>
            <a:pPr lvl="1"/>
            <a:r>
              <a:rPr lang="en-US" dirty="0" smtClean="0"/>
              <a:t>This was the most important of a person’s duties according to Confucius</a:t>
            </a:r>
          </a:p>
          <a:p>
            <a:pPr lvl="1"/>
            <a:r>
              <a:rPr lang="en-US" dirty="0" smtClean="0"/>
              <a:t>RESPECT FOR PARENTS</a:t>
            </a:r>
          </a:p>
          <a:p>
            <a:r>
              <a:rPr lang="en-US" dirty="0" smtClean="0"/>
              <a:t>INFLUENCE:</a:t>
            </a:r>
          </a:p>
          <a:p>
            <a:pPr lvl="1"/>
            <a:r>
              <a:rPr lang="en-US" dirty="0" smtClean="0"/>
              <a:t>GOVERNMENT rulers must be JUST and rule by Example</a:t>
            </a:r>
          </a:p>
          <a:p>
            <a:pPr lvl="1"/>
            <a:r>
              <a:rPr lang="en-US" dirty="0" smtClean="0"/>
              <a:t> EDUCATION is needed to ADVANCE in society</a:t>
            </a:r>
          </a:p>
        </p:txBody>
      </p:sp>
      <p:pic>
        <p:nvPicPr>
          <p:cNvPr id="10244" name="Content Placeholder 5" descr="confucius_02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72162" y="1826419"/>
            <a:ext cx="1895475" cy="37719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DAOISM or TAOISM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Founded by </a:t>
            </a:r>
            <a:r>
              <a:rPr lang="en-US" dirty="0" smtClean="0">
                <a:solidFill>
                  <a:srgbClr val="E46C0A"/>
                </a:solidFill>
              </a:rPr>
              <a:t>LAOZI</a:t>
            </a:r>
          </a:p>
          <a:p>
            <a:pPr>
              <a:buNone/>
            </a:pPr>
            <a:endParaRPr lang="en-US" dirty="0" smtClean="0">
              <a:solidFill>
                <a:srgbClr val="E46C0A"/>
              </a:solidFill>
            </a:endParaRP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or 4</a:t>
            </a:r>
            <a:r>
              <a:rPr lang="en-US" baseline="30000" dirty="0" smtClean="0"/>
              <a:t>th</a:t>
            </a:r>
            <a:r>
              <a:rPr lang="en-US" dirty="0" smtClean="0"/>
              <a:t> century BC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DAO  = the way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LIVE IN HARMONY WITH NATURE</a:t>
            </a:r>
          </a:p>
          <a:p>
            <a:endParaRPr lang="en-US" dirty="0" smtClean="0"/>
          </a:p>
        </p:txBody>
      </p:sp>
      <p:pic>
        <p:nvPicPr>
          <p:cNvPr id="12292" name="Picture 2" descr="C:\Documents and Settings\dmacr0617\Local Settings\Temporary Internet Files\Content.IE5\VEMA9RCM\MMj02828660000[1]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00600" y="1905000"/>
            <a:ext cx="3775075" cy="23256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19186</TotalTime>
  <Words>1358</Words>
  <Application>Microsoft Macintosh PowerPoint</Application>
  <PresentationFormat>On-screen Show (4:3)</PresentationFormat>
  <Paragraphs>297</Paragraphs>
  <Slides>35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Civic</vt:lpstr>
      <vt:lpstr>China Early and Modern China Regents Review</vt:lpstr>
      <vt:lpstr>Geography of China</vt:lpstr>
      <vt:lpstr>Geography of China</vt:lpstr>
      <vt:lpstr>Slide 4</vt:lpstr>
      <vt:lpstr>Early Culture (Traditional Early China)</vt:lpstr>
      <vt:lpstr>EARLY RELIGION</vt:lpstr>
      <vt:lpstr>CHINESE SCHOOLS OF THOUGHT: CONFUCIUS = Kong Fuzi</vt:lpstr>
      <vt:lpstr>CONFUCIANISM</vt:lpstr>
      <vt:lpstr>DAOISM or TAOISM</vt:lpstr>
      <vt:lpstr>LEGALISM</vt:lpstr>
      <vt:lpstr>Early Politics</vt:lpstr>
      <vt:lpstr>EARLY PEOPLE OF CHINA</vt:lpstr>
      <vt:lpstr>SHANG CIVILIZATION</vt:lpstr>
      <vt:lpstr>DYNASTIC RULE IN ANCIENT CHINA</vt:lpstr>
      <vt:lpstr>QIN DYNASTY</vt:lpstr>
      <vt:lpstr>GREAT WALL OF CHINA QIN and HAN</vt:lpstr>
      <vt:lpstr>GREAT WALL OF CHINA</vt:lpstr>
      <vt:lpstr>TOMB OF SHI HUANG DI</vt:lpstr>
      <vt:lpstr>TERRACOTTA ARMY OF SHI HUANG DI</vt:lpstr>
      <vt:lpstr>Fall of the QIN rise of the HAN</vt:lpstr>
      <vt:lpstr>Han Dynasty </vt:lpstr>
      <vt:lpstr>TANG DYNASTY GOLDEN AGE</vt:lpstr>
      <vt:lpstr>       SONG DYNASTY  </vt:lpstr>
      <vt:lpstr>THE MONGOLS</vt:lpstr>
      <vt:lpstr>MONGOL EMPIRE </vt:lpstr>
      <vt:lpstr>End of the YUAN </vt:lpstr>
      <vt:lpstr>MING DYNASTY AND ZHENG HE</vt:lpstr>
      <vt:lpstr>MANCHU DYNASTY</vt:lpstr>
      <vt:lpstr>OPIUM WARS</vt:lpstr>
      <vt:lpstr>NATIONALISM</vt:lpstr>
      <vt:lpstr>NATIONALISTS VS. COMMUNISTS</vt:lpstr>
      <vt:lpstr>MAO  ZEDONG</vt:lpstr>
      <vt:lpstr>China 1970’s to Present</vt:lpstr>
      <vt:lpstr>Tiananmen Square Massacre (1989)</vt:lpstr>
      <vt:lpstr>MODERN ISSUES</vt:lpstr>
    </vt:vector>
  </TitlesOfParts>
  <Company>GNPS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</dc:title>
  <dc:creator>GNPS</dc:creator>
  <cp:lastModifiedBy>Michelle Sorise</cp:lastModifiedBy>
  <cp:revision>76</cp:revision>
  <cp:lastPrinted>2011-05-25T02:47:11Z</cp:lastPrinted>
  <dcterms:created xsi:type="dcterms:W3CDTF">2011-06-12T02:49:35Z</dcterms:created>
  <dcterms:modified xsi:type="dcterms:W3CDTF">2011-06-12T03:02:26Z</dcterms:modified>
</cp:coreProperties>
</file>