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12"/>
  </p:handoutMasterIdLst>
  <p:sldIdLst>
    <p:sldId id="256" r:id="rId2"/>
    <p:sldId id="260" r:id="rId3"/>
    <p:sldId id="258" r:id="rId4"/>
    <p:sldId id="259" r:id="rId5"/>
    <p:sldId id="261" r:id="rId6"/>
    <p:sldId id="262" r:id="rId7"/>
    <p:sldId id="263" r:id="rId8"/>
    <p:sldId id="265" r:id="rId9"/>
    <p:sldId id="257" r:id="rId10"/>
    <p:sldId id="264" r:id="rId11"/>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CCFFFF"/>
    <a:srgbClr val="CC99FF"/>
    <a:srgbClr val="FFFFCC"/>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468"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991C85AA-E29E-4EBB-9C62-7224957BC0D3}" type="datetimeFigureOut">
              <a:rPr lang="en-US" smtClean="0"/>
              <a:t>1/22/2016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BDBD08E3-4FFB-4762-87F2-E0C4A54EB5CA}" type="slidenum">
              <a:rPr lang="en-US" smtClean="0"/>
              <a:t>‹#›</a:t>
            </a:fld>
            <a:endParaRPr lang="en-US"/>
          </a:p>
        </p:txBody>
      </p:sp>
    </p:spTree>
    <p:extLst>
      <p:ext uri="{BB962C8B-B14F-4D97-AF65-F5344CB8AC3E}">
        <p14:creationId xmlns:p14="http://schemas.microsoft.com/office/powerpoint/2010/main" val="221299115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7F3DED7A-B7A3-4F43-9EFE-616E0CA88914}" type="datetimeFigureOut">
              <a:rPr lang="en-US" smtClean="0"/>
              <a:t>1/21/2016</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E06670C6-8C34-4472-BE4B-0F582289E9E3}"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DED7A-B7A3-4F43-9EFE-616E0CA8891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670C6-8C34-4472-BE4B-0F582289E9E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DED7A-B7A3-4F43-9EFE-616E0CA8891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670C6-8C34-4472-BE4B-0F582289E9E3}"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F3DED7A-B7A3-4F43-9EFE-616E0CA8891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6670C6-8C34-4472-BE4B-0F582289E9E3}"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7F3DED7A-B7A3-4F43-9EFE-616E0CA88914}" type="datetimeFigureOut">
              <a:rPr lang="en-US" smtClean="0"/>
              <a:t>1/21/2016</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E06670C6-8C34-4472-BE4B-0F582289E9E3}"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7F3DED7A-B7A3-4F43-9EFE-616E0CA88914}"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670C6-8C34-4472-BE4B-0F582289E9E3}"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F3DED7A-B7A3-4F43-9EFE-616E0CA88914}"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6670C6-8C34-4472-BE4B-0F582289E9E3}"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3DED7A-B7A3-4F43-9EFE-616E0CA88914}"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6670C6-8C34-4472-BE4B-0F582289E9E3}"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3DED7A-B7A3-4F43-9EFE-616E0CA88914}"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6670C6-8C34-4472-BE4B-0F582289E9E3}"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3DED7A-B7A3-4F43-9EFE-616E0CA88914}"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670C6-8C34-4472-BE4B-0F582289E9E3}"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3DED7A-B7A3-4F43-9EFE-616E0CA88914}"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6670C6-8C34-4472-BE4B-0F582289E9E3}"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7F3DED7A-B7A3-4F43-9EFE-616E0CA88914}" type="datetimeFigureOut">
              <a:rPr lang="en-US" smtClean="0"/>
              <a:t>1/21/2016</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E06670C6-8C34-4472-BE4B-0F582289E9E3}"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How did Government Intervene?</a:t>
            </a:r>
            <a:endParaRPr lang="en-US" dirty="0"/>
          </a:p>
        </p:txBody>
      </p:sp>
      <p:sp>
        <p:nvSpPr>
          <p:cNvPr id="3" name="Subtitle 2"/>
          <p:cNvSpPr>
            <a:spLocks noGrp="1"/>
          </p:cNvSpPr>
          <p:nvPr>
            <p:ph type="subTitle" idx="1"/>
          </p:nvPr>
        </p:nvSpPr>
        <p:spPr/>
        <p:txBody>
          <a:bodyPr/>
          <a:lstStyle/>
          <a:p>
            <a:r>
              <a:rPr lang="en-US" dirty="0" smtClean="0"/>
              <a:t>Industrialization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5241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40000"/>
              <a:lumOff val="60000"/>
            </a:schemeClr>
          </a:solidFill>
          <a:ln w="28575">
            <a:solidFill>
              <a:schemeClr val="tx1"/>
            </a:solidFill>
          </a:ln>
        </p:spPr>
        <p:txBody>
          <a:bodyPr>
            <a:normAutofit fontScale="90000"/>
          </a:bodyPr>
          <a:lstStyle/>
          <a:p>
            <a:pPr algn="ctr"/>
            <a:r>
              <a:rPr lang="en-US" dirty="0" smtClean="0">
                <a:solidFill>
                  <a:schemeClr val="tx1"/>
                </a:solidFill>
              </a:rPr>
              <a:t>What was the government’s attitude towards business during the Gilded Age?</a:t>
            </a:r>
            <a:endParaRPr lang="en-US" dirty="0">
              <a:solidFill>
                <a:schemeClr val="tx1"/>
              </a:solidFill>
            </a:endParaRPr>
          </a:p>
        </p:txBody>
      </p:sp>
      <p:pic>
        <p:nvPicPr>
          <p:cNvPr id="1026" name="Picture 2" descr="http://image.slidesharecdn.com/industrialrevolutionphilosopherscp2012-131120081801-phpapp01/95/industrial-revolution-philosophers-cp-2012-2-638.jpg?cb=13849357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0322" y="1250155"/>
            <a:ext cx="8745078" cy="5593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30334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lumMod val="60000"/>
              <a:lumOff val="40000"/>
            </a:schemeClr>
          </a:solidFill>
          <a:ln w="28575">
            <a:solidFill>
              <a:schemeClr val="tx1"/>
            </a:solidFill>
          </a:ln>
        </p:spPr>
        <p:txBody>
          <a:bodyPr/>
          <a:lstStyle/>
          <a:p>
            <a:pPr algn="ctr"/>
            <a:r>
              <a:rPr lang="en-US" dirty="0" smtClean="0">
                <a:solidFill>
                  <a:schemeClr val="tx1"/>
                </a:solidFill>
              </a:rPr>
              <a:t>What Changed the Government’s Mind?</a:t>
            </a:r>
            <a:endParaRPr lang="en-US" dirty="0">
              <a:solidFill>
                <a:schemeClr val="tx1"/>
              </a:solidFill>
            </a:endParaRPr>
          </a:p>
        </p:txBody>
      </p:sp>
      <p:pic>
        <p:nvPicPr>
          <p:cNvPr id="2050"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8229600" cy="55626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https://aosterweil-ushistory.wikispaces.com/file/view/cartoon.png/43630499/carto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 y="1219200"/>
            <a:ext cx="8458200" cy="5638800"/>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1000" y="1447800"/>
            <a:ext cx="8458200" cy="5016758"/>
          </a:xfrm>
          <a:prstGeom prst="rect">
            <a:avLst/>
          </a:prstGeom>
          <a:noFill/>
        </p:spPr>
        <p:txBody>
          <a:bodyPr wrap="square" rtlCol="0">
            <a:spAutoFit/>
          </a:bodyPr>
          <a:lstStyle/>
          <a:p>
            <a:pPr marL="285750" indent="-285750">
              <a:buFont typeface="Arial" panose="020B0604020202020204" pitchFamily="34" charset="0"/>
              <a:buChar char="•"/>
            </a:pPr>
            <a:r>
              <a:rPr lang="en-US" sz="3200" dirty="0" smtClean="0"/>
              <a:t>Increasing </a:t>
            </a:r>
            <a:r>
              <a:rPr lang="en-US" sz="3200" u="sng" dirty="0" smtClean="0"/>
              <a:t>grassroots</a:t>
            </a:r>
            <a:r>
              <a:rPr lang="en-US" sz="3200" dirty="0" smtClean="0"/>
              <a:t> movement for change</a:t>
            </a:r>
          </a:p>
          <a:p>
            <a:pPr marL="285750" indent="-285750">
              <a:buFont typeface="Arial" panose="020B0604020202020204" pitchFamily="34" charset="0"/>
              <a:buChar char="•"/>
            </a:pPr>
            <a:r>
              <a:rPr lang="en-US" sz="3200" dirty="0" smtClean="0"/>
              <a:t>Growing </a:t>
            </a:r>
            <a:r>
              <a:rPr lang="en-US" sz="3200" dirty="0"/>
              <a:t>criticism of practices </a:t>
            </a:r>
          </a:p>
          <a:p>
            <a:pPr marL="742950" lvl="1" indent="-285750">
              <a:buFont typeface="Arial" panose="020B0604020202020204" pitchFamily="34" charset="0"/>
              <a:buChar char="•"/>
            </a:pPr>
            <a:r>
              <a:rPr lang="en-US" sz="3200" dirty="0"/>
              <a:t>Profit at what expense?</a:t>
            </a:r>
          </a:p>
          <a:p>
            <a:pPr marL="285750" indent="-285750">
              <a:buFont typeface="Arial" panose="020B0604020202020204" pitchFamily="34" charset="0"/>
              <a:buChar char="•"/>
            </a:pPr>
            <a:endParaRPr lang="en-US" sz="3200" dirty="0" smtClean="0"/>
          </a:p>
          <a:p>
            <a:pPr marL="285750" indent="-285750">
              <a:buFont typeface="Arial" panose="020B0604020202020204" pitchFamily="34" charset="0"/>
              <a:buChar char="•"/>
            </a:pPr>
            <a:endParaRPr lang="en-US" sz="3200" dirty="0" smtClean="0"/>
          </a:p>
          <a:p>
            <a:pPr algn="ctr"/>
            <a:r>
              <a:rPr lang="en-US" sz="3200" dirty="0" smtClean="0"/>
              <a:t>The Government impact was limited, but set the stage for federal actions to come.</a:t>
            </a:r>
          </a:p>
          <a:p>
            <a:pPr marL="742950" lvl="1" indent="-285750">
              <a:buFont typeface="Arial" panose="020B0604020202020204" pitchFamily="34" charset="0"/>
              <a:buChar char="•"/>
            </a:pPr>
            <a:endParaRPr lang="en-US" sz="3200" dirty="0"/>
          </a:p>
          <a:p>
            <a:pPr marL="742950" lvl="1" indent="-285750">
              <a:buFont typeface="Arial" panose="020B0604020202020204" pitchFamily="34" charset="0"/>
              <a:buChar char="•"/>
            </a:pPr>
            <a:endParaRPr lang="en-US" sz="3200" dirty="0" smtClean="0"/>
          </a:p>
          <a:p>
            <a:pPr marL="742950" lvl="1" indent="-285750">
              <a:buFont typeface="Arial" panose="020B0604020202020204" pitchFamily="34" charset="0"/>
              <a:buChar char="•"/>
            </a:pPr>
            <a:endParaRPr lang="en-US" sz="3200" dirty="0" smtClean="0"/>
          </a:p>
        </p:txBody>
      </p:sp>
    </p:spTree>
    <p:extLst>
      <p:ext uri="{BB962C8B-B14F-4D97-AF65-F5344CB8AC3E}">
        <p14:creationId xmlns:p14="http://schemas.microsoft.com/office/powerpoint/2010/main" val="117499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box(out)">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52"/>
                                        </p:tgtEl>
                                      </p:cBhvr>
                                    </p:animEffect>
                                    <p:set>
                                      <p:cBhvr>
                                        <p:cTn id="12" dur="1" fill="hold">
                                          <p:stCondLst>
                                            <p:cond delay="499"/>
                                          </p:stCondLst>
                                        </p:cTn>
                                        <p:tgtEl>
                                          <p:spTgt spid="2052"/>
                                        </p:tgtEl>
                                        <p:attrNameLst>
                                          <p:attrName>style.visibility</p:attrName>
                                        </p:attrNameLst>
                                      </p:cBhvr>
                                      <p:to>
                                        <p:strVal val="hidden"/>
                                      </p:to>
                                    </p:set>
                                  </p:childTnLst>
                                </p:cTn>
                              </p:par>
                              <p:par>
                                <p:cTn id="13" presetID="53" presetClass="exit" presetSubtype="32" fill="hold" nodeType="withEffect">
                                  <p:stCondLst>
                                    <p:cond delay="0"/>
                                  </p:stCondLst>
                                  <p:childTnLst>
                                    <p:anim calcmode="lin" valueType="num">
                                      <p:cBhvr>
                                        <p:cTn id="14" dur="500"/>
                                        <p:tgtEl>
                                          <p:spTgt spid="2050"/>
                                        </p:tgtEl>
                                        <p:attrNameLst>
                                          <p:attrName>ppt_w</p:attrName>
                                        </p:attrNameLst>
                                      </p:cBhvr>
                                      <p:tavLst>
                                        <p:tav tm="0">
                                          <p:val>
                                            <p:strVal val="ppt_w"/>
                                          </p:val>
                                        </p:tav>
                                        <p:tav tm="100000">
                                          <p:val>
                                            <p:fltVal val="0"/>
                                          </p:val>
                                        </p:tav>
                                      </p:tavLst>
                                    </p:anim>
                                    <p:anim calcmode="lin" valueType="num">
                                      <p:cBhvr>
                                        <p:cTn id="15" dur="500"/>
                                        <p:tgtEl>
                                          <p:spTgt spid="2050"/>
                                        </p:tgtEl>
                                        <p:attrNameLst>
                                          <p:attrName>ppt_h</p:attrName>
                                        </p:attrNameLst>
                                      </p:cBhvr>
                                      <p:tavLst>
                                        <p:tav tm="0">
                                          <p:val>
                                            <p:strVal val="ppt_h"/>
                                          </p:val>
                                        </p:tav>
                                        <p:tav tm="100000">
                                          <p:val>
                                            <p:fltVal val="0"/>
                                          </p:val>
                                        </p:tav>
                                      </p:tavLst>
                                    </p:anim>
                                    <p:animEffect transition="out" filter="fade">
                                      <p:cBhvr>
                                        <p:cTn id="16" dur="500"/>
                                        <p:tgtEl>
                                          <p:spTgt spid="2050"/>
                                        </p:tgtEl>
                                      </p:cBhvr>
                                    </p:animEffect>
                                    <p:set>
                                      <p:cBhvr>
                                        <p:cTn id="17" dur="1" fill="hold">
                                          <p:stCondLst>
                                            <p:cond delay="499"/>
                                          </p:stCondLst>
                                        </p:cTn>
                                        <p:tgtEl>
                                          <p:spTgt spid="2050"/>
                                        </p:tgtEl>
                                        <p:attrNameLst>
                                          <p:attrName>style.visibility</p:attrName>
                                        </p:attrNameLst>
                                      </p:cBhvr>
                                      <p:to>
                                        <p:strVal val="hidden"/>
                                      </p:to>
                                    </p:set>
                                  </p:childTnLst>
                                </p:cTn>
                              </p:par>
                              <p:par>
                                <p:cTn id="18" presetID="53"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p:cTn id="20" dur="500" fill="hold"/>
                                        <p:tgtEl>
                                          <p:spTgt spid="4"/>
                                        </p:tgtEl>
                                        <p:attrNameLst>
                                          <p:attrName>ppt_w</p:attrName>
                                        </p:attrNameLst>
                                      </p:cBhvr>
                                      <p:tavLst>
                                        <p:tav tm="0">
                                          <p:val>
                                            <p:fltVal val="0"/>
                                          </p:val>
                                        </p:tav>
                                        <p:tav tm="100000">
                                          <p:val>
                                            <p:strVal val="#ppt_w"/>
                                          </p:val>
                                        </p:tav>
                                      </p:tavLst>
                                    </p:anim>
                                    <p:anim calcmode="lin" valueType="num">
                                      <p:cBhvr>
                                        <p:cTn id="21" dur="500" fill="hold"/>
                                        <p:tgtEl>
                                          <p:spTgt spid="4"/>
                                        </p:tgtEl>
                                        <p:attrNameLst>
                                          <p:attrName>ppt_h</p:attrName>
                                        </p:attrNameLst>
                                      </p:cBhvr>
                                      <p:tavLst>
                                        <p:tav tm="0">
                                          <p:val>
                                            <p:fltVal val="0"/>
                                          </p:val>
                                        </p:tav>
                                        <p:tav tm="100000">
                                          <p:val>
                                            <p:strVal val="#ppt_h"/>
                                          </p:val>
                                        </p:tav>
                                      </p:tavLst>
                                    </p:anim>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a:solidFill>
            <a:srgbClr val="FFCCFF"/>
          </a:solidFill>
          <a:ln w="28575">
            <a:solidFill>
              <a:schemeClr val="tx1"/>
            </a:solidFill>
          </a:ln>
        </p:spPr>
        <p:txBody>
          <a:bodyPr>
            <a:normAutofit/>
          </a:bodyPr>
          <a:lstStyle/>
          <a:p>
            <a:pPr algn="ctr"/>
            <a:r>
              <a:rPr lang="en-US" sz="3600" i="1" dirty="0" smtClean="0">
                <a:solidFill>
                  <a:schemeClr val="tx1"/>
                </a:solidFill>
              </a:rPr>
              <a:t>Munn v Illinois (1877)</a:t>
            </a:r>
            <a:endParaRPr lang="en-US" sz="3600" i="1" dirty="0">
              <a:solidFill>
                <a:schemeClr val="tx1"/>
              </a:solidFill>
            </a:endParaRPr>
          </a:p>
        </p:txBody>
      </p:sp>
      <p:sp>
        <p:nvSpPr>
          <p:cNvPr id="3" name="Content Placeholder 2"/>
          <p:cNvSpPr>
            <a:spLocks noGrp="1"/>
          </p:cNvSpPr>
          <p:nvPr>
            <p:ph sz="quarter" idx="1"/>
          </p:nvPr>
        </p:nvSpPr>
        <p:spPr>
          <a:xfrm>
            <a:off x="457200" y="1143000"/>
            <a:ext cx="8229600" cy="4937760"/>
          </a:xfrm>
        </p:spPr>
        <p:txBody>
          <a:bodyPr>
            <a:normAutofit fontScale="92500"/>
          </a:bodyPr>
          <a:lstStyle/>
          <a:p>
            <a:pPr marL="0" indent="0">
              <a:buNone/>
            </a:pPr>
            <a:r>
              <a:rPr lang="en-US" b="1" dirty="0" smtClean="0"/>
              <a:t>Facts of the Case</a:t>
            </a:r>
          </a:p>
          <a:p>
            <a:r>
              <a:rPr lang="en-US" dirty="0" smtClean="0">
                <a:solidFill>
                  <a:srgbClr val="0070C0"/>
                </a:solidFill>
              </a:rPr>
              <a:t>State of Illinois regulated grain warehouse and elevator rates</a:t>
            </a:r>
            <a:r>
              <a:rPr lang="en-US" dirty="0" smtClean="0"/>
              <a:t>, establishing maximum rates for their use.</a:t>
            </a:r>
          </a:p>
          <a:p>
            <a:r>
              <a:rPr lang="en-US" dirty="0" smtClean="0"/>
              <a:t>The </a:t>
            </a:r>
            <a:r>
              <a:rPr lang="en-US" dirty="0" smtClean="0">
                <a:solidFill>
                  <a:srgbClr val="0070C0"/>
                </a:solidFill>
              </a:rPr>
              <a:t>owners sues claiming that they should be able to decide </a:t>
            </a:r>
            <a:r>
              <a:rPr lang="en-US" dirty="0" smtClean="0"/>
              <a:t>how much they should charge for their services</a:t>
            </a:r>
          </a:p>
          <a:p>
            <a:pPr marL="0" indent="0">
              <a:buNone/>
            </a:pPr>
            <a:r>
              <a:rPr lang="en-US" b="1" dirty="0" smtClean="0"/>
              <a:t>Question Raised</a:t>
            </a:r>
          </a:p>
          <a:p>
            <a:pPr>
              <a:buFont typeface="Wingdings" panose="05000000000000000000" pitchFamily="2" charset="2"/>
              <a:buChar char="Ø"/>
            </a:pPr>
            <a:r>
              <a:rPr lang="en-US" dirty="0" smtClean="0">
                <a:solidFill>
                  <a:srgbClr val="0070C0"/>
                </a:solidFill>
              </a:rPr>
              <a:t>Did the states imposed rates deny the warehouse and elevator owners </a:t>
            </a:r>
            <a:r>
              <a:rPr lang="en-US" u="sng" dirty="0" smtClean="0">
                <a:solidFill>
                  <a:srgbClr val="0070C0"/>
                </a:solidFill>
              </a:rPr>
              <a:t>equal protection and due process</a:t>
            </a:r>
            <a:r>
              <a:rPr lang="en-US" dirty="0" smtClean="0">
                <a:solidFill>
                  <a:srgbClr val="0070C0"/>
                </a:solidFill>
              </a:rPr>
              <a:t> under the 14</a:t>
            </a:r>
            <a:r>
              <a:rPr lang="en-US" baseline="30000" dirty="0" smtClean="0">
                <a:solidFill>
                  <a:srgbClr val="0070C0"/>
                </a:solidFill>
              </a:rPr>
              <a:t>th</a:t>
            </a:r>
            <a:r>
              <a:rPr lang="en-US" dirty="0" smtClean="0">
                <a:solidFill>
                  <a:srgbClr val="0070C0"/>
                </a:solidFill>
              </a:rPr>
              <a:t> Amendment?</a:t>
            </a:r>
          </a:p>
          <a:p>
            <a:pPr marL="0" indent="0">
              <a:buNone/>
            </a:pPr>
            <a:r>
              <a:rPr lang="en-US" b="1" dirty="0" smtClean="0"/>
              <a:t>Court Decision</a:t>
            </a:r>
          </a:p>
          <a:p>
            <a:r>
              <a:rPr lang="en-US" dirty="0" smtClean="0">
                <a:solidFill>
                  <a:srgbClr val="0070C0"/>
                </a:solidFill>
              </a:rPr>
              <a:t>No. </a:t>
            </a:r>
            <a:r>
              <a:rPr lang="en-US" dirty="0" smtClean="0"/>
              <a:t>The Court ruled that the Constitution recognized a </a:t>
            </a:r>
            <a:r>
              <a:rPr lang="en-US" dirty="0" smtClean="0">
                <a:solidFill>
                  <a:srgbClr val="0070C0"/>
                </a:solidFill>
              </a:rPr>
              <a:t>state can regulate private property that  affects “public interest”</a:t>
            </a:r>
          </a:p>
          <a:p>
            <a:endParaRPr lang="en-US" dirty="0"/>
          </a:p>
        </p:txBody>
      </p:sp>
    </p:spTree>
    <p:extLst>
      <p:ext uri="{BB962C8B-B14F-4D97-AF65-F5344CB8AC3E}">
        <p14:creationId xmlns:p14="http://schemas.microsoft.com/office/powerpoint/2010/main" val="147866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fontScale="92500" lnSpcReduction="10000"/>
          </a:bodyPr>
          <a:lstStyle/>
          <a:p>
            <a:pPr marL="0" indent="0">
              <a:buNone/>
            </a:pPr>
            <a:r>
              <a:rPr lang="en-US" b="1" dirty="0" smtClean="0"/>
              <a:t>Facts of the Case</a:t>
            </a:r>
            <a:endParaRPr lang="en-US" dirty="0" smtClean="0"/>
          </a:p>
          <a:p>
            <a:r>
              <a:rPr lang="en-US" dirty="0"/>
              <a:t>An </a:t>
            </a:r>
            <a:r>
              <a:rPr lang="en-US" b="1" dirty="0">
                <a:solidFill>
                  <a:srgbClr val="0070C0"/>
                </a:solidFill>
              </a:rPr>
              <a:t>Illinois statute imposed a penalty on railroads that charged the same or more money for passengers or freight shipped for shorter distances than for longer distances. </a:t>
            </a:r>
            <a:r>
              <a:rPr lang="en-US" dirty="0"/>
              <a:t>The railroad in this case charged more for goods shipped from Gilman, Illinois, to New York, than from Peoria, Illinois, to New York, when Gilman was eighty six miles closer to New York than Peoria</a:t>
            </a:r>
            <a:r>
              <a:rPr lang="en-US" dirty="0">
                <a:solidFill>
                  <a:srgbClr val="0070C0"/>
                </a:solidFill>
              </a:rPr>
              <a:t>. </a:t>
            </a:r>
            <a:r>
              <a:rPr lang="en-US" b="1" dirty="0" smtClean="0">
                <a:solidFill>
                  <a:srgbClr val="0070C0"/>
                </a:solidFill>
              </a:rPr>
              <a:t>applied </a:t>
            </a:r>
            <a:r>
              <a:rPr lang="en-US" b="1" dirty="0">
                <a:solidFill>
                  <a:srgbClr val="0070C0"/>
                </a:solidFill>
              </a:rPr>
              <a:t>to the intrastate (within one state) portion of an interstate (two or more states) journey.</a:t>
            </a:r>
          </a:p>
          <a:p>
            <a:pPr marL="0" indent="0">
              <a:buNone/>
            </a:pPr>
            <a:r>
              <a:rPr lang="en-US" b="1" dirty="0" smtClean="0"/>
              <a:t>Question Raised</a:t>
            </a:r>
          </a:p>
          <a:p>
            <a:r>
              <a:rPr lang="en-US" dirty="0" smtClean="0"/>
              <a:t>Does </a:t>
            </a:r>
            <a:r>
              <a:rPr lang="en-US" dirty="0"/>
              <a:t>a state government have the power to regulate railroad prices on that portion of an interstate journey that lies within its borders?</a:t>
            </a:r>
            <a:endParaRPr lang="en-US" dirty="0" smtClean="0"/>
          </a:p>
          <a:p>
            <a:endParaRPr lang="en-US" b="1" dirty="0"/>
          </a:p>
        </p:txBody>
      </p:sp>
      <p:sp>
        <p:nvSpPr>
          <p:cNvPr id="4" name="Title 1"/>
          <p:cNvSpPr txBox="1">
            <a:spLocks/>
          </p:cNvSpPr>
          <p:nvPr/>
        </p:nvSpPr>
        <p:spPr>
          <a:xfrm>
            <a:off x="457200" y="152400"/>
            <a:ext cx="8229600" cy="838200"/>
          </a:xfrm>
          <a:prstGeom prst="rect">
            <a:avLst/>
          </a:prstGeom>
          <a:solidFill>
            <a:srgbClr val="FFFFCC"/>
          </a:solidFill>
          <a:ln w="28575">
            <a:solidFill>
              <a:schemeClr val="tx1"/>
            </a:solidFill>
          </a:ln>
        </p:spPr>
        <p:txBody>
          <a:bodyPr vert="horz" anchor="b" anchorCtr="0">
            <a:normAutofit fontScale="77500" lnSpcReduction="2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US" sz="3600" i="1" dirty="0" smtClean="0">
                <a:solidFill>
                  <a:schemeClr val="tx1"/>
                </a:solidFill>
              </a:rPr>
              <a:t>Wabash, St. Louis, &amp; Pacific R.R. </a:t>
            </a:r>
          </a:p>
          <a:p>
            <a:pPr algn="ctr"/>
            <a:r>
              <a:rPr lang="en-US" sz="3600" i="1" dirty="0" smtClean="0">
                <a:solidFill>
                  <a:schemeClr val="tx1"/>
                </a:solidFill>
              </a:rPr>
              <a:t>v Illinois (1886)</a:t>
            </a:r>
            <a:endParaRPr lang="en-US" sz="3600" i="1" dirty="0">
              <a:solidFill>
                <a:schemeClr val="tx1"/>
              </a:solidFill>
            </a:endParaRPr>
          </a:p>
        </p:txBody>
      </p:sp>
    </p:spTree>
    <p:extLst>
      <p:ext uri="{BB962C8B-B14F-4D97-AF65-F5344CB8AC3E}">
        <p14:creationId xmlns:p14="http://schemas.microsoft.com/office/powerpoint/2010/main" val="33793289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b="1" dirty="0" smtClean="0"/>
              <a:t>Court Decision</a:t>
            </a:r>
            <a:endParaRPr lang="en-US" dirty="0" smtClean="0"/>
          </a:p>
          <a:p>
            <a:r>
              <a:rPr lang="en-US" dirty="0" smtClean="0">
                <a:solidFill>
                  <a:srgbClr val="0070C0"/>
                </a:solidFill>
              </a:rPr>
              <a:t>Invalidated the state law setting railroad rates on interstate part of the trip</a:t>
            </a:r>
          </a:p>
          <a:p>
            <a:r>
              <a:rPr lang="en-US" dirty="0" smtClean="0"/>
              <a:t>By declaring federal power to regulate rates and by </a:t>
            </a:r>
            <a:r>
              <a:rPr lang="en-US" dirty="0" smtClean="0">
                <a:solidFill>
                  <a:srgbClr val="0070C0"/>
                </a:solidFill>
              </a:rPr>
              <a:t>limiting state regulations, the Court strengthened the Constitution’s Interstate Commerce Law</a:t>
            </a:r>
          </a:p>
          <a:p>
            <a:r>
              <a:rPr lang="en-US" dirty="0" smtClean="0"/>
              <a:t>Paved the Way for the Interstate Commerce Commission in 1887</a:t>
            </a:r>
            <a:endParaRPr lang="en-US" dirty="0"/>
          </a:p>
        </p:txBody>
      </p:sp>
      <p:sp>
        <p:nvSpPr>
          <p:cNvPr id="4" name="Title 1"/>
          <p:cNvSpPr txBox="1">
            <a:spLocks/>
          </p:cNvSpPr>
          <p:nvPr/>
        </p:nvSpPr>
        <p:spPr>
          <a:xfrm>
            <a:off x="457200" y="152400"/>
            <a:ext cx="8229600" cy="838200"/>
          </a:xfrm>
          <a:prstGeom prst="rect">
            <a:avLst/>
          </a:prstGeom>
          <a:solidFill>
            <a:srgbClr val="FFFFCC"/>
          </a:solidFill>
          <a:ln w="28575">
            <a:solidFill>
              <a:schemeClr val="tx1"/>
            </a:solidFill>
          </a:ln>
        </p:spPr>
        <p:txBody>
          <a:bodyPr vert="horz" anchor="b" anchorCtr="0">
            <a:normAutofit fontScale="77500" lnSpcReduction="200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US" sz="3600" i="1" dirty="0" smtClean="0">
                <a:solidFill>
                  <a:schemeClr val="tx1"/>
                </a:solidFill>
              </a:rPr>
              <a:t>Wabash, St. Louis, &amp; Pacific R.R. </a:t>
            </a:r>
          </a:p>
          <a:p>
            <a:pPr algn="ctr"/>
            <a:r>
              <a:rPr lang="en-US" sz="3600" i="1" dirty="0" smtClean="0">
                <a:solidFill>
                  <a:schemeClr val="tx1"/>
                </a:solidFill>
              </a:rPr>
              <a:t>v Illinois (1886)</a:t>
            </a:r>
            <a:endParaRPr lang="en-US" sz="3600" i="1" dirty="0">
              <a:solidFill>
                <a:schemeClr val="tx1"/>
              </a:solidFill>
            </a:endParaRPr>
          </a:p>
        </p:txBody>
      </p:sp>
    </p:spTree>
    <p:extLst>
      <p:ext uri="{BB962C8B-B14F-4D97-AF65-F5344CB8AC3E}">
        <p14:creationId xmlns:p14="http://schemas.microsoft.com/office/powerpoint/2010/main" val="13999284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marL="0" indent="0">
              <a:buNone/>
            </a:pPr>
            <a:r>
              <a:rPr lang="en-US" sz="2800" dirty="0"/>
              <a:t>Interstate Commerce </a:t>
            </a:r>
            <a:r>
              <a:rPr lang="en-US" sz="2800" dirty="0" smtClean="0"/>
              <a:t>Commission (ICC)-1887</a:t>
            </a:r>
          </a:p>
          <a:p>
            <a:r>
              <a:rPr lang="en-US" sz="2800" dirty="0" smtClean="0"/>
              <a:t>A federal group created by Congress to oversee and correct abuses in the railroad industry</a:t>
            </a:r>
          </a:p>
          <a:p>
            <a:pPr marL="0" indent="0">
              <a:buNone/>
            </a:pPr>
            <a:endParaRPr lang="en-US" sz="2800" dirty="0" smtClean="0"/>
          </a:p>
          <a:p>
            <a:pPr marL="0" indent="0">
              <a:buNone/>
            </a:pPr>
            <a:r>
              <a:rPr lang="en-US" sz="2800" dirty="0" smtClean="0"/>
              <a:t>Sherman Antitrust Act-1890</a:t>
            </a:r>
          </a:p>
          <a:p>
            <a:r>
              <a:rPr lang="en-US" sz="2800" dirty="0" smtClean="0"/>
              <a:t>Outlawed any combination of companies that restrained trade or commerce</a:t>
            </a:r>
            <a:endParaRPr lang="en-US" sz="2800" dirty="0"/>
          </a:p>
          <a:p>
            <a:pPr marL="0" indent="0">
              <a:buNone/>
            </a:pPr>
            <a:endParaRPr lang="en-US" dirty="0"/>
          </a:p>
        </p:txBody>
      </p:sp>
      <p:sp>
        <p:nvSpPr>
          <p:cNvPr id="4" name="Title 1"/>
          <p:cNvSpPr txBox="1">
            <a:spLocks/>
          </p:cNvSpPr>
          <p:nvPr/>
        </p:nvSpPr>
        <p:spPr>
          <a:xfrm>
            <a:off x="457200" y="152400"/>
            <a:ext cx="8229600" cy="838200"/>
          </a:xfrm>
          <a:prstGeom prst="rect">
            <a:avLst/>
          </a:prstGeom>
          <a:solidFill>
            <a:srgbClr val="CCFFFF"/>
          </a:solidFill>
          <a:ln w="28575">
            <a:solidFill>
              <a:schemeClr val="tx1"/>
            </a:solidFill>
          </a:ln>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US" sz="3600" dirty="0" smtClean="0">
                <a:solidFill>
                  <a:schemeClr val="tx1"/>
                </a:solidFill>
              </a:rPr>
              <a:t>Landmark Antitrust Legislation</a:t>
            </a:r>
            <a:endParaRPr lang="en-US" sz="3600" dirty="0">
              <a:solidFill>
                <a:schemeClr val="tx1"/>
              </a:solidFill>
            </a:endParaRPr>
          </a:p>
        </p:txBody>
      </p:sp>
    </p:spTree>
    <p:extLst>
      <p:ext uri="{BB962C8B-B14F-4D97-AF65-F5344CB8AC3E}">
        <p14:creationId xmlns:p14="http://schemas.microsoft.com/office/powerpoint/2010/main" val="29516963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2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642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1219200"/>
            <a:ext cx="8229600" cy="5486400"/>
          </a:xfrm>
        </p:spPr>
        <p:txBody>
          <a:bodyPr>
            <a:normAutofit fontScale="85000" lnSpcReduction="20000"/>
          </a:bodyPr>
          <a:lstStyle/>
          <a:p>
            <a:pPr marL="0" indent="0">
              <a:buNone/>
            </a:pPr>
            <a:r>
              <a:rPr lang="en-US" b="1" dirty="0" smtClean="0"/>
              <a:t>Facts of the Case</a:t>
            </a:r>
            <a:endParaRPr lang="en-US" dirty="0" smtClean="0"/>
          </a:p>
          <a:p>
            <a:r>
              <a:rPr lang="en-US" dirty="0" smtClean="0"/>
              <a:t>American </a:t>
            </a:r>
            <a:r>
              <a:rPr lang="en-US" dirty="0"/>
              <a:t>Sugar bought out four other sugar refineries, increasing its control over national sugar production to 98 percent. In response, the U.S. government sought to invalidate American Sugar's purchase in a lower federal court on the grounds that it violated the Sherman Act. </a:t>
            </a:r>
            <a:endParaRPr lang="en-US" dirty="0" smtClean="0"/>
          </a:p>
          <a:p>
            <a:pPr marL="0" indent="0">
              <a:buNone/>
            </a:pPr>
            <a:r>
              <a:rPr lang="en-US" b="1" dirty="0" smtClean="0"/>
              <a:t>Question Raised</a:t>
            </a:r>
          </a:p>
          <a:p>
            <a:r>
              <a:rPr lang="en-US" dirty="0"/>
              <a:t>Did Congress exceed its constitutional authority under the Commerce Clause when it enacted the Sherman Anti-Trust Act</a:t>
            </a:r>
            <a:r>
              <a:rPr lang="en-US" dirty="0" smtClean="0"/>
              <a:t>?</a:t>
            </a:r>
          </a:p>
          <a:p>
            <a:pPr marL="0" indent="0">
              <a:buNone/>
            </a:pPr>
            <a:r>
              <a:rPr lang="en-US" b="1" dirty="0" smtClean="0"/>
              <a:t>Court Decision</a:t>
            </a:r>
            <a:endParaRPr lang="en-US" dirty="0" smtClean="0"/>
          </a:p>
          <a:p>
            <a:r>
              <a:rPr lang="en-US" dirty="0"/>
              <a:t>The Sherman Anti-Trust Act did not apply to manufacturing because the manufacturing of refined sugar was confined within a single </a:t>
            </a:r>
            <a:r>
              <a:rPr lang="en-US" dirty="0" smtClean="0"/>
              <a:t>state (8-1 decision)</a:t>
            </a:r>
          </a:p>
          <a:p>
            <a:r>
              <a:rPr lang="en-US" dirty="0"/>
              <a:t>Manufacturing operations are not "interstate commerce," the Court asserted, because such operations occur entirely in one state. In short, Congress has the power to regulate trade but not manufacturing. </a:t>
            </a:r>
            <a:endParaRPr lang="en-US" b="1" dirty="0"/>
          </a:p>
        </p:txBody>
      </p:sp>
      <p:sp>
        <p:nvSpPr>
          <p:cNvPr id="4" name="AutoShape 2" descr="Image result for robber baron mem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obber baron me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itle 1"/>
          <p:cNvSpPr txBox="1">
            <a:spLocks/>
          </p:cNvSpPr>
          <p:nvPr/>
        </p:nvSpPr>
        <p:spPr>
          <a:xfrm>
            <a:off x="427703" y="152400"/>
            <a:ext cx="8229600" cy="838200"/>
          </a:xfrm>
          <a:prstGeom prst="rect">
            <a:avLst/>
          </a:prstGeom>
          <a:solidFill>
            <a:srgbClr val="CCCCFF"/>
          </a:solidFill>
          <a:ln w="28575">
            <a:solidFill>
              <a:schemeClr val="tx1"/>
            </a:solidFill>
          </a:ln>
        </p:spPr>
        <p:txBody>
          <a:bodyPr vert="horz" anchor="b" anchorCtr="0">
            <a:normAutofit fontScale="92500"/>
          </a:bodyPr>
          <a:lstStyle>
            <a:lvl1pPr algn="l" rtl="0" eaLnBrk="1" latinLnBrk="0" hangingPunct="1">
              <a:spcBef>
                <a:spcPct val="0"/>
              </a:spcBef>
              <a:buNone/>
              <a:defRPr kumimoji="0" sz="3200" kern="1200">
                <a:solidFill>
                  <a:schemeClr val="tx2"/>
                </a:solidFill>
                <a:latin typeface="+mj-lt"/>
                <a:ea typeface="+mj-ea"/>
                <a:cs typeface="+mj-cs"/>
              </a:defRPr>
            </a:lvl1pPr>
          </a:lstStyle>
          <a:p>
            <a:pPr algn="ctr"/>
            <a:r>
              <a:rPr lang="en-US" sz="3600" i="1" dirty="0" smtClean="0">
                <a:solidFill>
                  <a:schemeClr val="tx1"/>
                </a:solidFill>
              </a:rPr>
              <a:t>United States v E.C. Knight Co. (1895)</a:t>
            </a:r>
            <a:endParaRPr lang="en-US" sz="3600" i="1" dirty="0">
              <a:solidFill>
                <a:schemeClr val="tx1"/>
              </a:solidFill>
            </a:endParaRPr>
          </a:p>
        </p:txBody>
      </p:sp>
    </p:spTree>
    <p:extLst>
      <p:ext uri="{BB962C8B-B14F-4D97-AF65-F5344CB8AC3E}">
        <p14:creationId xmlns:p14="http://schemas.microsoft.com/office/powerpoint/2010/main" val="8351926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140</TotalTime>
  <Words>444</Words>
  <Application>Microsoft Office PowerPoint</Application>
  <PresentationFormat>On-screen Show (4:3)</PresentationFormat>
  <Paragraphs>45</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Origin</vt:lpstr>
      <vt:lpstr>How did Government Intervene?</vt:lpstr>
      <vt:lpstr>What was the government’s attitude towards business during the Gilded Age?</vt:lpstr>
      <vt:lpstr>What Changed the Government’s Mind?</vt:lpstr>
      <vt:lpstr>Munn v Illinois (1877)</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temp</dc:creator>
  <cp:lastModifiedBy>Tricia</cp:lastModifiedBy>
  <cp:revision>15</cp:revision>
  <cp:lastPrinted>2016-01-22T05:54:38Z</cp:lastPrinted>
  <dcterms:created xsi:type="dcterms:W3CDTF">2016-01-21T18:18:18Z</dcterms:created>
  <dcterms:modified xsi:type="dcterms:W3CDTF">2016-01-22T06:00:00Z</dcterms:modified>
</cp:coreProperties>
</file>